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78" r:id="rId3"/>
    <p:sldId id="268" r:id="rId4"/>
    <p:sldId id="257" r:id="rId5"/>
    <p:sldId id="258" r:id="rId6"/>
    <p:sldId id="259" r:id="rId7"/>
    <p:sldId id="260" r:id="rId8"/>
    <p:sldId id="261" r:id="rId9"/>
    <p:sldId id="262" r:id="rId10"/>
    <p:sldId id="263" r:id="rId11"/>
    <p:sldId id="264" r:id="rId12"/>
    <p:sldId id="265" r:id="rId13"/>
    <p:sldId id="266" r:id="rId14"/>
    <p:sldId id="267" r:id="rId15"/>
    <p:sldId id="269" r:id="rId16"/>
    <p:sldId id="270" r:id="rId17"/>
    <p:sldId id="280" r:id="rId18"/>
    <p:sldId id="281" r:id="rId19"/>
    <p:sldId id="271" r:id="rId20"/>
    <p:sldId id="273" r:id="rId21"/>
    <p:sldId id="274" r:id="rId22"/>
    <p:sldId id="272" r:id="rId23"/>
    <p:sldId id="275" r:id="rId24"/>
    <p:sldId id="276" r:id="rId25"/>
    <p:sldId id="277" r:id="rId26"/>
    <p:sldId id="279" r:id="rId2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4" autoAdjust="0"/>
    <p:restoredTop sz="94660"/>
  </p:normalViewPr>
  <p:slideViewPr>
    <p:cSldViewPr snapToGrid="0">
      <p:cViewPr varScale="1">
        <p:scale>
          <a:sx n="97" d="100"/>
          <a:sy n="97" d="100"/>
        </p:scale>
        <p:origin x="294" y="9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6843" y="2059012"/>
            <a:ext cx="12195668" cy="18288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365759" y="2166364"/>
            <a:ext cx="11471565" cy="1739347"/>
          </a:xfrm>
        </p:spPr>
        <p:txBody>
          <a:bodyPr tIns="45720" bIns="45720" anchor="ctr">
            <a:normAutofit/>
          </a:bodyPr>
          <a:lstStyle>
            <a:lvl1pPr algn="ctr">
              <a:lnSpc>
                <a:spcPct val="80000"/>
              </a:lnSpc>
              <a:defRPr sz="6000" spc="150" baseline="0"/>
            </a:lvl1pPr>
          </a:lstStyle>
          <a:p>
            <a:r>
              <a:rPr lang="en-US" smtClean="0"/>
              <a:t>Click to edit Master title style</a:t>
            </a:r>
            <a:endParaRPr lang="en-US" dirty="0"/>
          </a:p>
        </p:txBody>
      </p:sp>
      <p:sp>
        <p:nvSpPr>
          <p:cNvPr id="3" name="Subtitle 2"/>
          <p:cNvSpPr>
            <a:spLocks noGrp="1"/>
          </p:cNvSpPr>
          <p:nvPr>
            <p:ph type="subTitle" idx="1"/>
          </p:nvPr>
        </p:nvSpPr>
        <p:spPr>
          <a:xfrm>
            <a:off x="1524000" y="3996250"/>
            <a:ext cx="9144000" cy="1309255"/>
          </a:xfrm>
        </p:spPr>
        <p:txBody>
          <a:bodyPr>
            <a:normAutofit/>
          </a:bodyPr>
          <a:lstStyle>
            <a:lvl1pPr marL="0" indent="0" algn="ctr">
              <a:buNone/>
              <a:defRPr sz="2000"/>
            </a:lvl1pPr>
            <a:lvl2pPr marL="457200" indent="0" algn="ctr">
              <a:buNone/>
              <a:defRPr sz="2000"/>
            </a:lvl2pPr>
            <a:lvl3pPr marL="914400" indent="0" algn="ctr">
              <a:buNone/>
              <a:defRPr sz="20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96DFF08F-DC6B-4601-B491-B0F83F6DD2DA}" type="datetimeFigureOut">
              <a:rPr lang="en-US" dirty="0"/>
              <a:t>1/25/2018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96DFF08F-DC6B-4601-B491-B0F83F6DD2DA}" type="datetimeFigureOut">
              <a:rPr lang="en-US" dirty="0"/>
              <a:t>1/25/2018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9019312" y="0"/>
            <a:ext cx="27432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9160624" y="274638"/>
            <a:ext cx="2402380" cy="5897562"/>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838199" y="274638"/>
            <a:ext cx="7973291" cy="589756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a:xfrm>
            <a:off x="838200" y="6422854"/>
            <a:ext cx="2743196" cy="365125"/>
          </a:xfrm>
        </p:spPr>
        <p:txBody>
          <a:bodyPr/>
          <a:lstStyle/>
          <a:p>
            <a:fld id="{96DFF08F-DC6B-4601-B491-B0F83F6DD2DA}" type="datetimeFigureOut">
              <a:rPr lang="en-US" dirty="0"/>
              <a:t>1/25/2018</a:t>
            </a:fld>
            <a:endParaRPr lang="en-US" dirty="0"/>
          </a:p>
        </p:txBody>
      </p:sp>
      <p:sp>
        <p:nvSpPr>
          <p:cNvPr id="5" name="Footer Placeholder 4"/>
          <p:cNvSpPr>
            <a:spLocks noGrp="1"/>
          </p:cNvSpPr>
          <p:nvPr>
            <p:ph type="ftr" sz="quarter" idx="11"/>
          </p:nvPr>
        </p:nvSpPr>
        <p:spPr>
          <a:xfrm>
            <a:off x="3776135" y="6422854"/>
            <a:ext cx="4279669" cy="365125"/>
          </a:xfrm>
        </p:spPr>
        <p:txBody>
          <a:bodyPr/>
          <a:lstStyle/>
          <a:p>
            <a:endParaRPr lang="en-US" dirty="0"/>
          </a:p>
        </p:txBody>
      </p:sp>
      <p:sp>
        <p:nvSpPr>
          <p:cNvPr id="6" name="Slide Number Placeholder 5"/>
          <p:cNvSpPr>
            <a:spLocks noGrp="1"/>
          </p:cNvSpPr>
          <p:nvPr>
            <p:ph type="sldNum" sz="quarter" idx="12"/>
          </p:nvPr>
        </p:nvSpPr>
        <p:spPr>
          <a:xfrm>
            <a:off x="8073048" y="6422854"/>
            <a:ext cx="879759" cy="365125"/>
          </a:xfrm>
        </p:spPr>
        <p:txBody>
          <a:bodyPr/>
          <a:lstStyle/>
          <a:p>
            <a:fld id="{4FAB73BC-B049-4115-A692-8D63A059BFB8}" type="slidenum">
              <a:rPr lang="en-US" dirty="0"/>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96DFF08F-DC6B-4601-B491-B0F83F6DD2DA}" type="datetimeFigureOut">
              <a:rPr lang="en-US" dirty="0"/>
              <a:t>1/25/2018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1"/>
      </p:bgRef>
    </p:bg>
    <p:spTree>
      <p:nvGrpSpPr>
        <p:cNvPr id="1" name=""/>
        <p:cNvGrpSpPr/>
        <p:nvPr/>
      </p:nvGrpSpPr>
      <p:grpSpPr>
        <a:xfrm>
          <a:off x="0" y="0"/>
          <a:ext cx="0" cy="0"/>
          <a:chOff x="0" y="0"/>
          <a:chExt cx="0" cy="0"/>
        </a:xfrm>
      </p:grpSpPr>
      <p:sp>
        <p:nvSpPr>
          <p:cNvPr id="7" name="Rectangle 6"/>
          <p:cNvSpPr/>
          <p:nvPr/>
        </p:nvSpPr>
        <p:spPr>
          <a:xfrm>
            <a:off x="-6843" y="2059012"/>
            <a:ext cx="12195668" cy="18288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33191" y="2208879"/>
            <a:ext cx="10515600" cy="1676400"/>
          </a:xfrm>
        </p:spPr>
        <p:txBody>
          <a:bodyPr anchor="ctr">
            <a:noAutofit/>
          </a:bodyPr>
          <a:lstStyle>
            <a:lvl1pPr algn="ctr">
              <a:lnSpc>
                <a:spcPct val="80000"/>
              </a:lnSpc>
              <a:defRPr sz="6000" b="0" spc="150" baseline="0">
                <a:solidFill>
                  <a:schemeClr val="bg1"/>
                </a:solidFill>
              </a:defRPr>
            </a:lvl1pPr>
          </a:lstStyle>
          <a:p>
            <a:r>
              <a:rPr lang="en-US" smtClean="0"/>
              <a:t>Click to edit Master title style</a:t>
            </a:r>
            <a:endParaRPr lang="en-US" dirty="0"/>
          </a:p>
        </p:txBody>
      </p:sp>
      <p:sp>
        <p:nvSpPr>
          <p:cNvPr id="3" name="Text Placeholder 2"/>
          <p:cNvSpPr>
            <a:spLocks noGrp="1"/>
          </p:cNvSpPr>
          <p:nvPr>
            <p:ph type="body" idx="1"/>
          </p:nvPr>
        </p:nvSpPr>
        <p:spPr>
          <a:xfrm>
            <a:off x="833191" y="4010334"/>
            <a:ext cx="10515600" cy="1174639"/>
          </a:xfrm>
        </p:spPr>
        <p:txBody>
          <a:bodyPr anchor="t">
            <a:normAutofit/>
          </a:bodyPr>
          <a:lstStyle>
            <a:lvl1pPr marL="0" indent="0" algn="ct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solidFill>
                  <a:schemeClr val="tx2"/>
                </a:solidFill>
              </a:defRPr>
            </a:lvl1pPr>
          </a:lstStyle>
          <a:p>
            <a:fld id="{96DFF08F-DC6B-4601-B491-B0F83F6DD2DA}" type="datetimeFigureOut">
              <a:rPr lang="en-US" dirty="0"/>
              <a:pPr/>
              <a:t>1/25/2018</a:t>
            </a:fld>
            <a:endParaRPr lang="en-US" dirty="0"/>
          </a:p>
        </p:txBody>
      </p:sp>
      <p:sp>
        <p:nvSpPr>
          <p:cNvPr id="5" name="Footer Placeholder 4"/>
          <p:cNvSpPr>
            <a:spLocks noGrp="1"/>
          </p:cNvSpPr>
          <p:nvPr>
            <p:ph type="ftr" sz="quarter" idx="11"/>
          </p:nvPr>
        </p:nvSpPr>
        <p:spPr/>
        <p:txBody>
          <a:bodyPr/>
          <a:lstStyle>
            <a:lvl1pPr>
              <a:defRPr>
                <a:solidFill>
                  <a:schemeClr val="tx2"/>
                </a:solidFill>
              </a:defRPr>
            </a:lvl1pPr>
          </a:lstStyle>
          <a:p>
            <a:endParaRPr lang="en-US" dirty="0"/>
          </a:p>
        </p:txBody>
      </p:sp>
      <p:sp>
        <p:nvSpPr>
          <p:cNvPr id="6" name="Slide Number Placeholder 5"/>
          <p:cNvSpPr>
            <a:spLocks noGrp="1"/>
          </p:cNvSpPr>
          <p:nvPr>
            <p:ph type="sldNum" sz="quarter" idx="12"/>
          </p:nvPr>
        </p:nvSpPr>
        <p:spPr/>
        <p:txBody>
          <a:bodyPr/>
          <a:lstStyle>
            <a:lvl1pPr>
              <a:defRPr>
                <a:solidFill>
                  <a:schemeClr val="tx2"/>
                </a:solidFill>
              </a:defRPr>
            </a:lvl1pPr>
          </a:lstStyle>
          <a:p>
            <a:fld id="{4FAB73BC-B049-4115-A692-8D63A059BFB8}" type="slidenum">
              <a:rPr lang="en-US" dirty="0"/>
              <a:pPr/>
              <a:t>‹#›</a:t>
            </a:fld>
            <a:endParaRPr 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205344" y="2011680"/>
            <a:ext cx="4754880" cy="4206240"/>
          </a:xfrm>
        </p:spPr>
        <p:txBody>
          <a:bodyPr/>
          <a:lstStyle>
            <a:lvl1pPr>
              <a:defRPr sz="22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230391" y="2011680"/>
            <a:ext cx="4754880" cy="4206240"/>
          </a:xfrm>
        </p:spPr>
        <p:txBody>
          <a:bodyPr/>
          <a:lstStyle>
            <a:lvl1pPr>
              <a:defRPr sz="22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96DFF08F-DC6B-4601-B491-B0F83F6DD2DA}" type="datetimeFigureOut">
              <a:rPr lang="en-US" dirty="0"/>
              <a:t>1/25/2018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1207008" y="1913470"/>
            <a:ext cx="4754880" cy="743094"/>
          </a:xfrm>
        </p:spPr>
        <p:txBody>
          <a:bodyPr anchor="ctr">
            <a:normAutofit/>
          </a:bodyPr>
          <a:lstStyle>
            <a:lvl1pPr marL="0" indent="0">
              <a:buNone/>
              <a:defRPr sz="21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207008" y="2656566"/>
            <a:ext cx="4754880" cy="3566160"/>
          </a:xfrm>
        </p:spPr>
        <p:txBody>
          <a:bodyPr/>
          <a:lstStyle>
            <a:lvl1pPr>
              <a:defRPr sz="22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231230" y="1913470"/>
            <a:ext cx="4754880" cy="743094"/>
          </a:xfrm>
        </p:spPr>
        <p:txBody>
          <a:bodyPr anchor="ctr">
            <a:normAutofit/>
          </a:bodyPr>
          <a:lstStyle>
            <a:lvl1pPr marL="0" indent="0">
              <a:buNone/>
              <a:defRPr sz="21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231230" y="2656564"/>
            <a:ext cx="4754880" cy="3566160"/>
          </a:xfrm>
        </p:spPr>
        <p:txBody>
          <a:bodyPr/>
          <a:lstStyle>
            <a:lvl1pPr>
              <a:defRPr sz="22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96DFF08F-DC6B-4601-B491-B0F83F6DD2DA}" type="datetimeFigureOut">
              <a:rPr lang="en-US" dirty="0"/>
              <a:t>1/25/2018</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96DFF08F-DC6B-4601-B491-B0F83F6DD2DA}" type="datetimeFigureOut">
              <a:rPr lang="en-US" dirty="0"/>
              <a:t>1/25/2018</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6DFF08F-DC6B-4601-B491-B0F83F6DD2DA}" type="datetimeFigureOut">
              <a:rPr lang="en-US" dirty="0"/>
              <a:t>1/25/2018</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1207008" y="2120054"/>
            <a:ext cx="6126480" cy="41148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7789023" y="2147486"/>
            <a:ext cx="3200400" cy="3432319"/>
          </a:xfrm>
        </p:spPr>
        <p:txBody>
          <a:bodyPr>
            <a:normAutofit/>
          </a:bodyPr>
          <a:lstStyle>
            <a:lvl1pPr marL="0" indent="0">
              <a:lnSpc>
                <a:spcPct val="95000"/>
              </a:lnSpc>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6DFF08F-DC6B-4601-B491-B0F83F6DD2DA}" type="datetimeFigureOut">
              <a:rPr lang="en-US" dirty="0"/>
              <a:t>1/25/2018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280160" y="2211494"/>
            <a:ext cx="6126480" cy="3931920"/>
          </a:xfrm>
          <a:solidFill>
            <a:schemeClr val="tx2">
              <a:lumMod val="60000"/>
              <a:lumOff val="40000"/>
            </a:schemeClr>
          </a:solidFill>
        </p:spPr>
        <p:txBody>
          <a:bodyPr tIns="365760" anchor="t"/>
          <a:lstStyle>
            <a:lvl1pPr marL="0" indent="0" algn="ctr">
              <a:buNone/>
              <a:defRPr sz="3200">
                <a:solidFill>
                  <a:schemeClr val="tx1">
                    <a:lumMod val="50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7790688" y="2150621"/>
            <a:ext cx="3200400" cy="3429000"/>
          </a:xfrm>
        </p:spPr>
        <p:txBody>
          <a:bodyPr>
            <a:normAutofit/>
          </a:bodyPr>
          <a:lstStyle>
            <a:lvl1pPr marL="0" indent="0">
              <a:lnSpc>
                <a:spcPct val="95000"/>
              </a:lnSpc>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6DFF08F-DC6B-4601-B491-B0F83F6DD2DA}" type="datetimeFigureOut">
              <a:rPr lang="en-US" dirty="0"/>
              <a:t>1/25/2018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7" name="Rectangle 6"/>
          <p:cNvSpPr/>
          <p:nvPr/>
        </p:nvSpPr>
        <p:spPr>
          <a:xfrm>
            <a:off x="483" y="176109"/>
            <a:ext cx="12188952" cy="164591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202919" y="284176"/>
            <a:ext cx="9784080" cy="1508760"/>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202919" y="2011680"/>
            <a:ext cx="9784080" cy="420624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1202266" y="6422854"/>
            <a:ext cx="3000894" cy="365125"/>
          </a:xfrm>
          <a:prstGeom prst="rect">
            <a:avLst/>
          </a:prstGeom>
        </p:spPr>
        <p:txBody>
          <a:bodyPr vert="horz" lIns="91440" tIns="45720" rIns="45720" bIns="45720" rtlCol="0" anchor="ctr"/>
          <a:lstStyle>
            <a:lvl1pPr algn="l">
              <a:defRPr sz="1050">
                <a:solidFill>
                  <a:schemeClr val="tx1"/>
                </a:solidFill>
              </a:defRPr>
            </a:lvl1pPr>
          </a:lstStyle>
          <a:p>
            <a:fld id="{96DFF08F-DC6B-4601-B491-B0F83F6DD2DA}" type="datetimeFigureOut">
              <a:rPr lang="en-US" dirty="0"/>
              <a:pPr/>
              <a:t>1/25/2018</a:t>
            </a:fld>
            <a:endParaRPr lang="en-US" dirty="0"/>
          </a:p>
        </p:txBody>
      </p:sp>
      <p:sp>
        <p:nvSpPr>
          <p:cNvPr id="5" name="Footer Placeholder 4"/>
          <p:cNvSpPr>
            <a:spLocks noGrp="1"/>
          </p:cNvSpPr>
          <p:nvPr>
            <p:ph type="ftr" sz="quarter" idx="3"/>
          </p:nvPr>
        </p:nvSpPr>
        <p:spPr>
          <a:xfrm>
            <a:off x="5596471" y="6422854"/>
            <a:ext cx="5044440" cy="365125"/>
          </a:xfrm>
          <a:prstGeom prst="rect">
            <a:avLst/>
          </a:prstGeom>
        </p:spPr>
        <p:txBody>
          <a:bodyPr vert="horz" lIns="91440" tIns="45720" rIns="91440" bIns="45720" rtlCol="0" anchor="ctr"/>
          <a:lstStyle>
            <a:lvl1pPr algn="r">
              <a:defRPr sz="1050">
                <a:solidFill>
                  <a:schemeClr val="tx1"/>
                </a:solidFill>
              </a:defRPr>
            </a:lvl1pPr>
          </a:lstStyle>
          <a:p>
            <a:endParaRPr lang="en-US" dirty="0"/>
          </a:p>
        </p:txBody>
      </p:sp>
      <p:sp>
        <p:nvSpPr>
          <p:cNvPr id="6" name="Slide Number Placeholder 5"/>
          <p:cNvSpPr>
            <a:spLocks noGrp="1"/>
          </p:cNvSpPr>
          <p:nvPr>
            <p:ph type="sldNum" sz="quarter" idx="4"/>
          </p:nvPr>
        </p:nvSpPr>
        <p:spPr>
          <a:xfrm>
            <a:off x="10658927" y="6422854"/>
            <a:ext cx="946264" cy="365125"/>
          </a:xfrm>
          <a:prstGeom prst="rect">
            <a:avLst/>
          </a:prstGeom>
        </p:spPr>
        <p:txBody>
          <a:bodyPr vert="horz" lIns="45720" tIns="45720" rIns="91440" bIns="45720" rtlCol="0" anchor="ctr"/>
          <a:lstStyle>
            <a:lvl1pPr algn="l">
              <a:defRPr sz="1200" b="0">
                <a:solidFill>
                  <a:schemeClr val="tx1"/>
                </a:solidFill>
              </a:defRPr>
            </a:lvl1pPr>
          </a:lstStyle>
          <a:p>
            <a:fld id="{4FAB73BC-B049-4115-A692-8D63A059BFB8}" type="slidenum">
              <a:rPr lang="en-US" dirty="0"/>
              <a:pPr/>
              <a:t>‹#›</a:t>
            </a:fld>
            <a:endParaRPr lang="en-US" dirty="0"/>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85000"/>
        </a:lnSpc>
        <a:spcBef>
          <a:spcPct val="0"/>
        </a:spcBef>
        <a:buNone/>
        <a:defRPr sz="4000" kern="1200" cap="all" baseline="0">
          <a:solidFill>
            <a:schemeClr val="bg2"/>
          </a:solidFill>
          <a:latin typeface="+mj-lt"/>
          <a:ea typeface="+mj-ea"/>
          <a:cs typeface="+mj-cs"/>
        </a:defRPr>
      </a:lvl1pPr>
    </p:titleStyle>
    <p:bodyStyle>
      <a:lvl1pPr marL="182880" indent="-182880" algn="l" defTabSz="914400" rtl="0" eaLnBrk="1" latinLnBrk="0" hangingPunct="1">
        <a:lnSpc>
          <a:spcPct val="90000"/>
        </a:lnSpc>
        <a:spcBef>
          <a:spcPts val="1200"/>
        </a:spcBef>
        <a:spcAft>
          <a:spcPts val="200"/>
        </a:spcAft>
        <a:buClr>
          <a:schemeClr val="tx1"/>
        </a:buClr>
        <a:buFont typeface="Wingdings" pitchFamily="2" charset="2"/>
        <a:buChar char=""/>
        <a:defRPr sz="2200" kern="1200">
          <a:solidFill>
            <a:schemeClr val="tx1"/>
          </a:solidFill>
          <a:latin typeface="+mn-lt"/>
          <a:ea typeface="+mn-ea"/>
          <a:cs typeface="+mn-cs"/>
        </a:defRPr>
      </a:lvl1pPr>
      <a:lvl2pPr marL="411480" indent="-182880" algn="l" defTabSz="914400" rtl="0" eaLnBrk="1" latinLnBrk="0" hangingPunct="1">
        <a:lnSpc>
          <a:spcPct val="90000"/>
        </a:lnSpc>
        <a:spcBef>
          <a:spcPts val="200"/>
        </a:spcBef>
        <a:spcAft>
          <a:spcPts val="400"/>
        </a:spcAft>
        <a:buClr>
          <a:schemeClr val="tx1"/>
        </a:buClr>
        <a:buFont typeface="Wingdings" pitchFamily="2" charset="2"/>
        <a:buChar char=""/>
        <a:defRPr sz="2000" kern="1200">
          <a:solidFill>
            <a:schemeClr val="tx1"/>
          </a:solidFill>
          <a:latin typeface="+mn-lt"/>
          <a:ea typeface="+mn-ea"/>
          <a:cs typeface="+mn-cs"/>
        </a:defRPr>
      </a:lvl2pPr>
      <a:lvl3pPr marL="640080" indent="-182880" algn="l" defTabSz="914400" rtl="0" eaLnBrk="1" latinLnBrk="0" hangingPunct="1">
        <a:lnSpc>
          <a:spcPct val="90000"/>
        </a:lnSpc>
        <a:spcBef>
          <a:spcPts val="200"/>
        </a:spcBef>
        <a:spcAft>
          <a:spcPts val="400"/>
        </a:spcAft>
        <a:buClr>
          <a:schemeClr val="tx1"/>
        </a:buClr>
        <a:buFont typeface="Wingdings" pitchFamily="2" charset="2"/>
        <a:buChar char=""/>
        <a:defRPr sz="1800" kern="1200">
          <a:solidFill>
            <a:schemeClr val="tx1"/>
          </a:solidFill>
          <a:latin typeface="+mn-lt"/>
          <a:ea typeface="+mn-ea"/>
          <a:cs typeface="+mn-cs"/>
        </a:defRPr>
      </a:lvl3pPr>
      <a:lvl4pPr marL="868680" indent="-18288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4pPr>
      <a:lvl5pPr marL="1097280" indent="-18288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5pPr>
      <a:lvl6pPr marL="1284600" indent="-22860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6pPr>
      <a:lvl7pPr marL="1471800" indent="-22860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7pPr>
      <a:lvl8pPr marL="1629000" indent="-22860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8pPr>
      <a:lvl9pPr marL="1806200" indent="-22860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hyperlink" Target="mailto:jeffrey.garwacki@fortworthtexas.gov?subject=Axon%20Citizen" TargetMode="Externa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tx2">
            <a:lumMod val="50000"/>
          </a:schemeClr>
        </a:solidFill>
        <a:effectLst/>
      </p:bgPr>
    </p:bg>
    <p:spTree>
      <p:nvGrpSpPr>
        <p:cNvPr id="1" name=""/>
        <p:cNvGrpSpPr/>
        <p:nvPr/>
      </p:nvGrpSpPr>
      <p:grpSpPr>
        <a:xfrm>
          <a:off x="0" y="0"/>
          <a:ext cx="0" cy="0"/>
          <a:chOff x="0" y="0"/>
          <a:chExt cx="0" cy="0"/>
        </a:xfrm>
      </p:grpSpPr>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069581" y="16762"/>
            <a:ext cx="4122420" cy="4185648"/>
          </a:xfrm>
          <a:prstGeom prst="rect">
            <a:avLst/>
          </a:prstGeom>
        </p:spPr>
      </p:pic>
      <p:sp>
        <p:nvSpPr>
          <p:cNvPr id="4" name="Title 3"/>
          <p:cNvSpPr>
            <a:spLocks noGrp="1"/>
          </p:cNvSpPr>
          <p:nvPr>
            <p:ph type="title"/>
          </p:nvPr>
        </p:nvSpPr>
        <p:spPr/>
        <p:txBody>
          <a:bodyPr/>
          <a:lstStyle/>
          <a:p>
            <a:pPr algn="l"/>
            <a:r>
              <a:rPr lang="en-US" dirty="0" smtClean="0">
                <a:solidFill>
                  <a:schemeClr val="tx2">
                    <a:lumMod val="50000"/>
                  </a:schemeClr>
                </a:solidFill>
              </a:rPr>
              <a:t>Fort Worth Police Department</a:t>
            </a:r>
            <a:endParaRPr lang="en-US" dirty="0">
              <a:solidFill>
                <a:schemeClr val="tx2">
                  <a:lumMod val="50000"/>
                </a:schemeClr>
              </a:solidFill>
            </a:endParaRPr>
          </a:p>
        </p:txBody>
      </p:sp>
      <p:sp>
        <p:nvSpPr>
          <p:cNvPr id="5" name="Text Placeholder 4"/>
          <p:cNvSpPr>
            <a:spLocks noGrp="1"/>
          </p:cNvSpPr>
          <p:nvPr>
            <p:ph type="body" idx="1"/>
          </p:nvPr>
        </p:nvSpPr>
        <p:spPr/>
        <p:txBody>
          <a:bodyPr>
            <a:normAutofit/>
          </a:bodyPr>
          <a:lstStyle/>
          <a:p>
            <a:r>
              <a:rPr lang="en-US" sz="6000" dirty="0" smtClean="0"/>
              <a:t>Axon Citizen instructions</a:t>
            </a:r>
            <a:endParaRPr lang="en-US" sz="6000" dirty="0"/>
          </a:p>
        </p:txBody>
      </p:sp>
    </p:spTree>
    <p:extLst>
      <p:ext uri="{BB962C8B-B14F-4D97-AF65-F5344CB8AC3E}">
        <p14:creationId xmlns:p14="http://schemas.microsoft.com/office/powerpoint/2010/main" val="212884042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tx2">
            <a:lumMod val="50000"/>
          </a:schemeClr>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610707" y="2047010"/>
            <a:ext cx="6738084" cy="1828800"/>
          </a:xfrm>
        </p:spPr>
        <p:txBody>
          <a:bodyPr>
            <a:normAutofit fontScale="92500"/>
          </a:bodyPr>
          <a:lstStyle/>
          <a:p>
            <a:pPr algn="l"/>
            <a:r>
              <a:rPr lang="en-US" sz="2400" dirty="0" smtClean="0">
                <a:solidFill>
                  <a:schemeClr val="bg1"/>
                </a:solidFill>
              </a:rPr>
              <a:t>When the link is opened </a:t>
            </a:r>
          </a:p>
          <a:p>
            <a:pPr algn="l"/>
            <a:r>
              <a:rPr lang="en-US" sz="2400" dirty="0" smtClean="0">
                <a:solidFill>
                  <a:schemeClr val="bg1"/>
                </a:solidFill>
              </a:rPr>
              <a:t>this is what they’ll see.</a:t>
            </a:r>
          </a:p>
          <a:p>
            <a:pPr algn="l"/>
            <a:endParaRPr lang="en-US" dirty="0">
              <a:solidFill>
                <a:schemeClr val="bg1"/>
              </a:solidFill>
            </a:endParaRPr>
          </a:p>
          <a:p>
            <a:pPr algn="l"/>
            <a:r>
              <a:rPr lang="en-US" sz="2400" dirty="0" smtClean="0">
                <a:solidFill>
                  <a:schemeClr val="bg1"/>
                </a:solidFill>
              </a:rPr>
              <a:t>Click continue to begin selection evidence to upload.</a:t>
            </a:r>
            <a:endParaRPr lang="en-US" sz="2400" dirty="0">
              <a:solidFill>
                <a:schemeClr val="bg1"/>
              </a:solidFill>
            </a:endParaRPr>
          </a:p>
        </p:txBody>
      </p:sp>
      <p:pic>
        <p:nvPicPr>
          <p:cNvPr id="4" name="Picture 3"/>
          <p:cNvPicPr>
            <a:picLocks noChangeAspect="1"/>
          </p:cNvPicPr>
          <p:nvPr/>
        </p:nvPicPr>
        <p:blipFill rotWithShape="1">
          <a:blip r:embed="rId2">
            <a:extLst>
              <a:ext uri="{28A0092B-C50C-407E-A947-70E740481C1C}">
                <a14:useLocalDpi xmlns:a14="http://schemas.microsoft.com/office/drawing/2010/main" val="0"/>
              </a:ext>
            </a:extLst>
          </a:blip>
          <a:srcRect t="3334" b="5500"/>
          <a:stretch/>
        </p:blipFill>
        <p:spPr>
          <a:xfrm>
            <a:off x="1014611" y="118982"/>
            <a:ext cx="3596096" cy="6739018"/>
          </a:xfrm>
          <a:prstGeom prst="rect">
            <a:avLst/>
          </a:prstGeom>
        </p:spPr>
      </p:pic>
    </p:spTree>
    <p:extLst>
      <p:ext uri="{BB962C8B-B14F-4D97-AF65-F5344CB8AC3E}">
        <p14:creationId xmlns:p14="http://schemas.microsoft.com/office/powerpoint/2010/main" val="144139933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tx2">
            <a:lumMod val="50000"/>
          </a:schemeClr>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491026" y="1828800"/>
            <a:ext cx="6857765" cy="2047009"/>
          </a:xfrm>
        </p:spPr>
        <p:txBody>
          <a:bodyPr>
            <a:normAutofit/>
          </a:bodyPr>
          <a:lstStyle/>
          <a:p>
            <a:pPr algn="l"/>
            <a:endParaRPr lang="en-US" sz="2400" dirty="0">
              <a:solidFill>
                <a:schemeClr val="bg1"/>
              </a:solidFill>
            </a:endParaRPr>
          </a:p>
          <a:p>
            <a:pPr algn="l"/>
            <a:r>
              <a:rPr lang="en-US" sz="2400" dirty="0" smtClean="0">
                <a:solidFill>
                  <a:schemeClr val="bg1"/>
                </a:solidFill>
              </a:rPr>
              <a:t>This is the next screen they will see, click on the center window to begin looking for the files to upload.</a:t>
            </a:r>
            <a:endParaRPr lang="en-US" sz="2400" dirty="0">
              <a:solidFill>
                <a:schemeClr val="bg1"/>
              </a:solidFill>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54702" y="0"/>
            <a:ext cx="3336324" cy="6858000"/>
          </a:xfrm>
          <a:prstGeom prst="rect">
            <a:avLst/>
          </a:prstGeom>
        </p:spPr>
      </p:pic>
    </p:spTree>
    <p:extLst>
      <p:ext uri="{BB962C8B-B14F-4D97-AF65-F5344CB8AC3E}">
        <p14:creationId xmlns:p14="http://schemas.microsoft.com/office/powerpoint/2010/main" val="309402289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tx2">
            <a:lumMod val="50000"/>
          </a:schemeClr>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169515" y="2286000"/>
            <a:ext cx="7179276" cy="1329946"/>
          </a:xfrm>
        </p:spPr>
        <p:txBody>
          <a:bodyPr>
            <a:noAutofit/>
          </a:bodyPr>
          <a:lstStyle/>
          <a:p>
            <a:pPr algn="l"/>
            <a:r>
              <a:rPr lang="en-US" sz="2400" dirty="0" smtClean="0">
                <a:solidFill>
                  <a:schemeClr val="bg1"/>
                </a:solidFill>
              </a:rPr>
              <a:t>Depending on their device they may have to accept some privileges for the system to work correctly, at no time is anything downloaded or installed to the citizens phone.</a:t>
            </a:r>
            <a:endParaRPr lang="en-US" sz="2400" dirty="0">
              <a:solidFill>
                <a:schemeClr val="bg1"/>
              </a:solidFill>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3191" y="0"/>
            <a:ext cx="3336324" cy="6858000"/>
          </a:xfrm>
          <a:prstGeom prst="rect">
            <a:avLst/>
          </a:prstGeom>
        </p:spPr>
      </p:pic>
    </p:spTree>
    <p:extLst>
      <p:ext uri="{BB962C8B-B14F-4D97-AF65-F5344CB8AC3E}">
        <p14:creationId xmlns:p14="http://schemas.microsoft.com/office/powerpoint/2010/main" val="63206416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tx2">
            <a:lumMod val="50000"/>
          </a:schemeClr>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169515" y="2410134"/>
            <a:ext cx="7179276" cy="1174639"/>
          </a:xfrm>
        </p:spPr>
        <p:txBody>
          <a:bodyPr>
            <a:normAutofit fontScale="92500" lnSpcReduction="10000"/>
          </a:bodyPr>
          <a:lstStyle/>
          <a:p>
            <a:pPr algn="l"/>
            <a:r>
              <a:rPr lang="en-US" sz="2400" dirty="0" smtClean="0">
                <a:solidFill>
                  <a:schemeClr val="bg1"/>
                </a:solidFill>
              </a:rPr>
              <a:t>Once they select a file they will see a screen like this.  If they are uploading multiple files please ask them to add a caption to help identify each file.  They can add multiple files but the initial link is good for only ONE use.</a:t>
            </a:r>
            <a:endParaRPr lang="en-US" sz="2400" dirty="0">
              <a:solidFill>
                <a:schemeClr val="bg1"/>
              </a:solidFill>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3191" y="0"/>
            <a:ext cx="3336324" cy="6858000"/>
          </a:xfrm>
          <a:prstGeom prst="rect">
            <a:avLst/>
          </a:prstGeom>
        </p:spPr>
      </p:pic>
      <p:sp>
        <p:nvSpPr>
          <p:cNvPr id="5" name="TextBox 4"/>
          <p:cNvSpPr txBox="1"/>
          <p:nvPr/>
        </p:nvSpPr>
        <p:spPr>
          <a:xfrm>
            <a:off x="4345318" y="5671741"/>
            <a:ext cx="7003473" cy="646331"/>
          </a:xfrm>
          <a:prstGeom prst="rect">
            <a:avLst/>
          </a:prstGeom>
          <a:noFill/>
        </p:spPr>
        <p:txBody>
          <a:bodyPr wrap="square" rtlCol="0">
            <a:spAutoFit/>
          </a:bodyPr>
          <a:lstStyle/>
          <a:p>
            <a:r>
              <a:rPr lang="en-US" dirty="0" smtClean="0">
                <a:solidFill>
                  <a:schemeClr val="tx2"/>
                </a:solidFill>
              </a:rPr>
              <a:t>Make sure you have them read the instruction in each window before proceeding.  Click SUBMIT when you’re done.</a:t>
            </a:r>
            <a:endParaRPr lang="en-US" dirty="0">
              <a:solidFill>
                <a:schemeClr val="tx2"/>
              </a:solidFill>
            </a:endParaRPr>
          </a:p>
        </p:txBody>
      </p:sp>
    </p:spTree>
    <p:extLst>
      <p:ext uri="{BB962C8B-B14F-4D97-AF65-F5344CB8AC3E}">
        <p14:creationId xmlns:p14="http://schemas.microsoft.com/office/powerpoint/2010/main" val="213849443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tx2">
            <a:lumMod val="50000"/>
          </a:schemeClr>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169515" y="2399743"/>
            <a:ext cx="7179276" cy="1174639"/>
          </a:xfrm>
        </p:spPr>
        <p:txBody>
          <a:bodyPr>
            <a:normAutofit/>
          </a:bodyPr>
          <a:lstStyle/>
          <a:p>
            <a:pPr algn="l"/>
            <a:r>
              <a:rPr lang="en-US" sz="2400" dirty="0" smtClean="0">
                <a:solidFill>
                  <a:schemeClr val="bg1"/>
                </a:solidFill>
              </a:rPr>
              <a:t>When all files have been uploaded </a:t>
            </a:r>
          </a:p>
          <a:p>
            <a:pPr algn="l"/>
            <a:r>
              <a:rPr lang="en-US" sz="2400" dirty="0" smtClean="0">
                <a:solidFill>
                  <a:schemeClr val="bg1"/>
                </a:solidFill>
              </a:rPr>
              <a:t>this is what will be displayed.</a:t>
            </a:r>
            <a:endParaRPr lang="en-US" sz="2400" dirty="0">
              <a:solidFill>
                <a:schemeClr val="bg1"/>
              </a:solidFill>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3191" y="0"/>
            <a:ext cx="3336324" cy="6858000"/>
          </a:xfrm>
          <a:prstGeom prst="rect">
            <a:avLst/>
          </a:prstGeom>
        </p:spPr>
      </p:pic>
    </p:spTree>
    <p:extLst>
      <p:ext uri="{BB962C8B-B14F-4D97-AF65-F5344CB8AC3E}">
        <p14:creationId xmlns:p14="http://schemas.microsoft.com/office/powerpoint/2010/main" val="377996916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tx2">
            <a:lumMod val="5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14327" y="182651"/>
            <a:ext cx="10515600" cy="1676400"/>
          </a:xfrm>
        </p:spPr>
        <p:txBody>
          <a:bodyPr/>
          <a:lstStyle/>
          <a:p>
            <a:r>
              <a:rPr lang="en-US" dirty="0" smtClean="0">
                <a:solidFill>
                  <a:schemeClr val="tx2"/>
                </a:solidFill>
              </a:rPr>
              <a:t>What you need to know</a:t>
            </a:r>
            <a:endParaRPr lang="en-US" dirty="0">
              <a:solidFill>
                <a:schemeClr val="tx2"/>
              </a:solidFill>
            </a:endParaRPr>
          </a:p>
        </p:txBody>
      </p:sp>
      <p:sp>
        <p:nvSpPr>
          <p:cNvPr id="3" name="Text Placeholder 2"/>
          <p:cNvSpPr>
            <a:spLocks noGrp="1"/>
          </p:cNvSpPr>
          <p:nvPr>
            <p:ph type="body" idx="1"/>
          </p:nvPr>
        </p:nvSpPr>
        <p:spPr>
          <a:xfrm>
            <a:off x="814327" y="2057400"/>
            <a:ext cx="10698800" cy="1797628"/>
          </a:xfrm>
        </p:spPr>
        <p:txBody>
          <a:bodyPr>
            <a:normAutofit lnSpcReduction="10000"/>
          </a:bodyPr>
          <a:lstStyle/>
          <a:p>
            <a:pPr algn="l"/>
            <a:r>
              <a:rPr lang="en-US" dirty="0" smtClean="0">
                <a:solidFill>
                  <a:schemeClr val="bg1"/>
                </a:solidFill>
              </a:rPr>
              <a:t>Right now you can only send a text message, emails will be coming later this year.</a:t>
            </a:r>
          </a:p>
          <a:p>
            <a:pPr algn="l"/>
            <a:r>
              <a:rPr lang="en-US" dirty="0" smtClean="0">
                <a:solidFill>
                  <a:schemeClr val="bg1"/>
                </a:solidFill>
              </a:rPr>
              <a:t>Remember this is only a beta version so expect changes and an occasional issue along the way.</a:t>
            </a:r>
          </a:p>
          <a:p>
            <a:pPr algn="l"/>
            <a:r>
              <a:rPr lang="en-US" dirty="0" smtClean="0">
                <a:solidFill>
                  <a:schemeClr val="bg1"/>
                </a:solidFill>
              </a:rPr>
              <a:t>If you have Axon Capture installed on an Android (IOS coming later) device you can send the invite from </a:t>
            </a:r>
            <a:r>
              <a:rPr lang="en-US" dirty="0" smtClean="0">
                <a:solidFill>
                  <a:schemeClr val="bg1"/>
                </a:solidFill>
              </a:rPr>
              <a:t>there.  </a:t>
            </a:r>
            <a:r>
              <a:rPr lang="en-US" dirty="0" smtClean="0">
                <a:solidFill>
                  <a:schemeClr val="bg1"/>
                </a:solidFill>
              </a:rPr>
              <a:t>Evidence.com is accessible from your MDC so the invite can be sent from any car or computer that has internet access.</a:t>
            </a:r>
            <a:endParaRPr lang="en-US" dirty="0">
              <a:solidFill>
                <a:schemeClr val="bg1"/>
              </a:solidFill>
            </a:endParaRPr>
          </a:p>
        </p:txBody>
      </p:sp>
      <p:sp>
        <p:nvSpPr>
          <p:cNvPr id="4" name="TextBox 3"/>
          <p:cNvSpPr txBox="1"/>
          <p:nvPr/>
        </p:nvSpPr>
        <p:spPr>
          <a:xfrm>
            <a:off x="814327" y="3855028"/>
            <a:ext cx="10515600" cy="923330"/>
          </a:xfrm>
          <a:prstGeom prst="rect">
            <a:avLst/>
          </a:prstGeom>
          <a:noFill/>
        </p:spPr>
        <p:txBody>
          <a:bodyPr wrap="square" rtlCol="0">
            <a:spAutoFit/>
          </a:bodyPr>
          <a:lstStyle/>
          <a:p>
            <a:r>
              <a:rPr lang="en-US" dirty="0" smtClean="0">
                <a:solidFill>
                  <a:schemeClr val="tx2"/>
                </a:solidFill>
              </a:rPr>
              <a:t>If the files are on a PC and they need to be emailed there is a work around but it involves a few extra steps on the citizens side.  Those are explained following this slide</a:t>
            </a:r>
            <a:r>
              <a:rPr lang="en-US" dirty="0" smtClean="0">
                <a:solidFill>
                  <a:schemeClr val="tx2"/>
                </a:solidFill>
              </a:rPr>
              <a:t>.</a:t>
            </a:r>
            <a:endParaRPr lang="en-US" dirty="0">
              <a:solidFill>
                <a:schemeClr val="tx2"/>
              </a:solidFill>
            </a:endParaRPr>
          </a:p>
          <a:p>
            <a:endParaRPr lang="en-US" dirty="0">
              <a:solidFill>
                <a:srgbClr val="C00000"/>
              </a:solidFill>
            </a:endParaRPr>
          </a:p>
        </p:txBody>
      </p:sp>
    </p:spTree>
    <p:extLst>
      <p:ext uri="{BB962C8B-B14F-4D97-AF65-F5344CB8AC3E}">
        <p14:creationId xmlns:p14="http://schemas.microsoft.com/office/powerpoint/2010/main" val="1101438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tx2">
            <a:lumMod val="50000"/>
          </a:schemeClr>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5279752" y="2286580"/>
            <a:ext cx="6912248" cy="1953490"/>
          </a:xfrm>
        </p:spPr>
        <p:txBody>
          <a:bodyPr>
            <a:normAutofit/>
          </a:bodyPr>
          <a:lstStyle/>
          <a:p>
            <a:pPr algn="l"/>
            <a:r>
              <a:rPr lang="en-US" dirty="0" smtClean="0">
                <a:solidFill>
                  <a:schemeClr val="bg1"/>
                </a:solidFill>
              </a:rPr>
              <a:t>To email the link to yourself, this is on an android device, Apple devices must highlight the text by pressing and holding it to make the link show up.  </a:t>
            </a:r>
          </a:p>
          <a:p>
            <a:pPr algn="l"/>
            <a:r>
              <a:rPr lang="en-US" dirty="0" smtClean="0">
                <a:solidFill>
                  <a:schemeClr val="bg1"/>
                </a:solidFill>
              </a:rPr>
              <a:t>Press and hold the text message containing the link.  </a:t>
            </a:r>
          </a:p>
        </p:txBody>
      </p:sp>
      <p:pic>
        <p:nvPicPr>
          <p:cNvPr id="4" name="Picture 3"/>
          <p:cNvPicPr>
            <a:picLocks noChangeAspect="1"/>
          </p:cNvPicPr>
          <p:nvPr/>
        </p:nvPicPr>
        <p:blipFill rotWithShape="1">
          <a:blip r:embed="rId2">
            <a:extLst>
              <a:ext uri="{28A0092B-C50C-407E-A947-70E740481C1C}">
                <a14:useLocalDpi xmlns:a14="http://schemas.microsoft.com/office/drawing/2010/main" val="0"/>
              </a:ext>
            </a:extLst>
          </a:blip>
          <a:srcRect l="-668" t="3000" r="1" b="39334"/>
          <a:stretch/>
        </p:blipFill>
        <p:spPr>
          <a:xfrm>
            <a:off x="833191" y="1622141"/>
            <a:ext cx="4446561" cy="5235859"/>
          </a:xfrm>
          <a:prstGeom prst="rect">
            <a:avLst/>
          </a:prstGeom>
        </p:spPr>
      </p:pic>
    </p:spTree>
    <p:extLst>
      <p:ext uri="{BB962C8B-B14F-4D97-AF65-F5344CB8AC3E}">
        <p14:creationId xmlns:p14="http://schemas.microsoft.com/office/powerpoint/2010/main" val="136380132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tx2">
            <a:lumMod val="50000"/>
          </a:schemeClr>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169515" y="2841680"/>
            <a:ext cx="7036564" cy="1174639"/>
          </a:xfrm>
        </p:spPr>
        <p:txBody>
          <a:bodyPr/>
          <a:lstStyle/>
          <a:p>
            <a:pPr algn="l"/>
            <a:r>
              <a:rPr lang="en-US" dirty="0">
                <a:solidFill>
                  <a:schemeClr val="bg1"/>
                </a:solidFill>
              </a:rPr>
              <a:t>You will get a window that gives you the option to copy the text. </a:t>
            </a:r>
          </a:p>
          <a:p>
            <a:pPr algn="l"/>
            <a:r>
              <a:rPr lang="en-US" dirty="0">
                <a:solidFill>
                  <a:schemeClr val="bg1"/>
                </a:solidFill>
              </a:rPr>
              <a:t> </a:t>
            </a: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3191" y="0"/>
            <a:ext cx="3336324" cy="6858000"/>
          </a:xfrm>
          <a:prstGeom prst="rect">
            <a:avLst/>
          </a:prstGeom>
        </p:spPr>
      </p:pic>
    </p:spTree>
    <p:extLst>
      <p:ext uri="{BB962C8B-B14F-4D97-AF65-F5344CB8AC3E}">
        <p14:creationId xmlns:p14="http://schemas.microsoft.com/office/powerpoint/2010/main" val="403834309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tx2">
            <a:lumMod val="50000"/>
          </a:schemeClr>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169515" y="2607561"/>
            <a:ext cx="7428658" cy="904566"/>
          </a:xfrm>
        </p:spPr>
        <p:txBody>
          <a:bodyPr/>
          <a:lstStyle/>
          <a:p>
            <a:pPr algn="l"/>
            <a:r>
              <a:rPr lang="en-US" dirty="0">
                <a:solidFill>
                  <a:schemeClr val="bg1"/>
                </a:solidFill>
              </a:rPr>
              <a:t>Copy the text into the email on the phone, then send the email to yourself.</a:t>
            </a:r>
          </a:p>
          <a:p>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3191" y="0"/>
            <a:ext cx="3336324" cy="6858000"/>
          </a:xfrm>
          <a:prstGeom prst="rect">
            <a:avLst/>
          </a:prstGeom>
        </p:spPr>
      </p:pic>
    </p:spTree>
    <p:extLst>
      <p:ext uri="{BB962C8B-B14F-4D97-AF65-F5344CB8AC3E}">
        <p14:creationId xmlns:p14="http://schemas.microsoft.com/office/powerpoint/2010/main" val="276049899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tx2">
            <a:lumMod val="50000"/>
          </a:schemeClr>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051560" y="4561519"/>
            <a:ext cx="9464040" cy="1174639"/>
          </a:xfrm>
        </p:spPr>
        <p:txBody>
          <a:bodyPr/>
          <a:lstStyle/>
          <a:p>
            <a:r>
              <a:rPr lang="en-US" dirty="0" smtClean="0"/>
              <a:t>This is what the email should look like, simply click on the link to begin the process.</a:t>
            </a:r>
            <a:endParaRPr lang="en-US" dirty="0"/>
          </a:p>
        </p:txBody>
      </p:sp>
      <p:pic>
        <p:nvPicPr>
          <p:cNvPr id="7" name="Picture 6"/>
          <p:cNvPicPr>
            <a:picLocks noChangeAspect="1"/>
          </p:cNvPicPr>
          <p:nvPr/>
        </p:nvPicPr>
        <p:blipFill rotWithShape="1">
          <a:blip r:embed="rId2"/>
          <a:srcRect l="75" t="15733" r="68875" b="40667"/>
          <a:stretch/>
        </p:blipFill>
        <p:spPr>
          <a:xfrm>
            <a:off x="1051560" y="823909"/>
            <a:ext cx="9464040" cy="3737610"/>
          </a:xfrm>
          <a:prstGeom prst="rect">
            <a:avLst/>
          </a:prstGeom>
        </p:spPr>
      </p:pic>
    </p:spTree>
    <p:extLst>
      <p:ext uri="{BB962C8B-B14F-4D97-AF65-F5344CB8AC3E}">
        <p14:creationId xmlns:p14="http://schemas.microsoft.com/office/powerpoint/2010/main" val="263309961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tx2">
            <a:lumMod val="5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33191" y="151479"/>
            <a:ext cx="10515600" cy="1676400"/>
          </a:xfrm>
        </p:spPr>
        <p:txBody>
          <a:bodyPr/>
          <a:lstStyle/>
          <a:p>
            <a:pPr algn="l"/>
            <a:r>
              <a:rPr lang="en-US" dirty="0" smtClean="0">
                <a:solidFill>
                  <a:schemeClr val="tx2"/>
                </a:solidFill>
              </a:rPr>
              <a:t>Axon Citizen</a:t>
            </a:r>
            <a:endParaRPr lang="en-US" dirty="0">
              <a:solidFill>
                <a:schemeClr val="tx2"/>
              </a:solidFill>
            </a:endParaRPr>
          </a:p>
        </p:txBody>
      </p:sp>
      <p:sp>
        <p:nvSpPr>
          <p:cNvPr id="3" name="Text Placeholder 2"/>
          <p:cNvSpPr>
            <a:spLocks noGrp="1"/>
          </p:cNvSpPr>
          <p:nvPr>
            <p:ph type="body" idx="1"/>
          </p:nvPr>
        </p:nvSpPr>
        <p:spPr>
          <a:xfrm>
            <a:off x="833191" y="1240559"/>
            <a:ext cx="10515600" cy="1174639"/>
          </a:xfrm>
        </p:spPr>
        <p:txBody>
          <a:bodyPr/>
          <a:lstStyle/>
          <a:p>
            <a:r>
              <a:rPr lang="en-US" dirty="0" smtClean="0"/>
              <a:t>We have been invited to beta test a new capability in Evidence.com.  </a:t>
            </a:r>
            <a:endParaRPr lang="en-US" dirty="0"/>
          </a:p>
        </p:txBody>
      </p:sp>
      <p:sp>
        <p:nvSpPr>
          <p:cNvPr id="4" name="TextBox 3"/>
          <p:cNvSpPr txBox="1"/>
          <p:nvPr/>
        </p:nvSpPr>
        <p:spPr>
          <a:xfrm>
            <a:off x="3628345" y="2095273"/>
            <a:ext cx="4925291" cy="1754326"/>
          </a:xfrm>
          <a:prstGeom prst="rect">
            <a:avLst/>
          </a:prstGeom>
          <a:noFill/>
        </p:spPr>
        <p:txBody>
          <a:bodyPr wrap="square" rtlCol="0">
            <a:spAutoFit/>
          </a:bodyPr>
          <a:lstStyle/>
          <a:p>
            <a:r>
              <a:rPr lang="en-US" dirty="0">
                <a:solidFill>
                  <a:schemeClr val="bg1"/>
                </a:solidFill>
              </a:rPr>
              <a:t>Now, it’s easier than ever to collect and manage evidence from the community. With Axon Citizen, the public safety portal, you can invite individual witnesses – or an entire community – to submit photos and videos of an incident directly to your agency.</a:t>
            </a:r>
          </a:p>
        </p:txBody>
      </p:sp>
      <p:sp>
        <p:nvSpPr>
          <p:cNvPr id="5" name="TextBox 4"/>
          <p:cNvSpPr txBox="1"/>
          <p:nvPr/>
        </p:nvSpPr>
        <p:spPr>
          <a:xfrm>
            <a:off x="0" y="3886200"/>
            <a:ext cx="6005945" cy="2862322"/>
          </a:xfrm>
          <a:prstGeom prst="rect">
            <a:avLst/>
          </a:prstGeom>
          <a:noFill/>
        </p:spPr>
        <p:txBody>
          <a:bodyPr wrap="square" rtlCol="0">
            <a:spAutoFit/>
          </a:bodyPr>
          <a:lstStyle/>
          <a:p>
            <a:r>
              <a:rPr lang="en-US" dirty="0">
                <a:solidFill>
                  <a:schemeClr val="tx2"/>
                </a:solidFill>
              </a:rPr>
              <a:t>CENTRALIZED</a:t>
            </a:r>
          </a:p>
          <a:p>
            <a:r>
              <a:rPr lang="en-US" dirty="0">
                <a:solidFill>
                  <a:schemeClr val="tx2"/>
                </a:solidFill>
              </a:rPr>
              <a:t>Submissions go straight to Evidence.com, </a:t>
            </a:r>
            <a:endParaRPr lang="en-US" dirty="0" smtClean="0">
              <a:solidFill>
                <a:schemeClr val="tx2"/>
              </a:solidFill>
            </a:endParaRPr>
          </a:p>
          <a:p>
            <a:r>
              <a:rPr lang="en-US" dirty="0" smtClean="0">
                <a:solidFill>
                  <a:schemeClr val="tx2"/>
                </a:solidFill>
              </a:rPr>
              <a:t>where </a:t>
            </a:r>
            <a:r>
              <a:rPr lang="en-US" dirty="0">
                <a:solidFill>
                  <a:schemeClr val="tx2"/>
                </a:solidFill>
              </a:rPr>
              <a:t>they’re instantly categorized and searchable</a:t>
            </a:r>
            <a:r>
              <a:rPr lang="en-US" dirty="0" smtClean="0">
                <a:solidFill>
                  <a:schemeClr val="tx2"/>
                </a:solidFill>
              </a:rPr>
              <a:t>.</a:t>
            </a:r>
          </a:p>
          <a:p>
            <a:endParaRPr lang="en-US" dirty="0">
              <a:solidFill>
                <a:schemeClr val="tx2"/>
              </a:solidFill>
            </a:endParaRPr>
          </a:p>
          <a:p>
            <a:endParaRPr lang="en-US" dirty="0" smtClean="0">
              <a:solidFill>
                <a:schemeClr val="tx2"/>
              </a:solidFill>
            </a:endParaRPr>
          </a:p>
          <a:p>
            <a:endParaRPr lang="en-US" dirty="0">
              <a:solidFill>
                <a:schemeClr val="tx2"/>
              </a:solidFill>
            </a:endParaRPr>
          </a:p>
          <a:p>
            <a:endParaRPr lang="en-US" dirty="0">
              <a:solidFill>
                <a:schemeClr val="tx2"/>
              </a:solidFill>
            </a:endParaRPr>
          </a:p>
          <a:p>
            <a:r>
              <a:rPr lang="en-US" dirty="0" smtClean="0">
                <a:solidFill>
                  <a:schemeClr val="tx2"/>
                </a:solidFill>
              </a:rPr>
              <a:t>STREAMLINED</a:t>
            </a:r>
            <a:endParaRPr lang="en-US" dirty="0">
              <a:solidFill>
                <a:schemeClr val="tx2"/>
              </a:solidFill>
            </a:endParaRPr>
          </a:p>
          <a:p>
            <a:r>
              <a:rPr lang="en-US" dirty="0">
                <a:solidFill>
                  <a:schemeClr val="tx2"/>
                </a:solidFill>
              </a:rPr>
              <a:t>Triage tools help officers reviewing submissions quickly decide which media to accept or decline</a:t>
            </a:r>
            <a:r>
              <a:rPr lang="en-US" dirty="0" smtClean="0">
                <a:solidFill>
                  <a:schemeClr val="tx2"/>
                </a:solidFill>
              </a:rPr>
              <a:t>.</a:t>
            </a:r>
            <a:endParaRPr lang="en-US" dirty="0">
              <a:solidFill>
                <a:schemeClr val="tx2"/>
              </a:solidFill>
            </a:endParaRPr>
          </a:p>
        </p:txBody>
      </p:sp>
      <p:sp>
        <p:nvSpPr>
          <p:cNvPr id="7" name="TextBox 6"/>
          <p:cNvSpPr txBox="1"/>
          <p:nvPr/>
        </p:nvSpPr>
        <p:spPr>
          <a:xfrm>
            <a:off x="6315835" y="3886200"/>
            <a:ext cx="5876165" cy="3139321"/>
          </a:xfrm>
          <a:prstGeom prst="rect">
            <a:avLst/>
          </a:prstGeom>
          <a:noFill/>
        </p:spPr>
        <p:txBody>
          <a:bodyPr wrap="square" rtlCol="0">
            <a:spAutoFit/>
          </a:bodyPr>
          <a:lstStyle/>
          <a:p>
            <a:pPr algn="r"/>
            <a:r>
              <a:rPr lang="en-US" dirty="0">
                <a:solidFill>
                  <a:schemeClr val="tx2"/>
                </a:solidFill>
              </a:rPr>
              <a:t>SECURE</a:t>
            </a:r>
          </a:p>
          <a:p>
            <a:pPr algn="r"/>
            <a:r>
              <a:rPr lang="en-US" dirty="0">
                <a:solidFill>
                  <a:schemeClr val="tx2"/>
                </a:solidFill>
              </a:rPr>
              <a:t>Audit trails show officer and collection information and data. Community members can choose to keep their contact information from being stored in the app. All submissions are screened for viruses</a:t>
            </a:r>
            <a:r>
              <a:rPr lang="en-US" dirty="0" smtClean="0">
                <a:solidFill>
                  <a:schemeClr val="tx2"/>
                </a:solidFill>
              </a:rPr>
              <a:t>.</a:t>
            </a:r>
          </a:p>
          <a:p>
            <a:pPr algn="r"/>
            <a:endParaRPr lang="en-US" dirty="0" smtClean="0">
              <a:solidFill>
                <a:schemeClr val="tx2"/>
              </a:solidFill>
            </a:endParaRPr>
          </a:p>
          <a:p>
            <a:pPr algn="r"/>
            <a:endParaRPr lang="en-US" dirty="0">
              <a:solidFill>
                <a:schemeClr val="tx2"/>
              </a:solidFill>
            </a:endParaRPr>
          </a:p>
          <a:p>
            <a:pPr algn="r"/>
            <a:r>
              <a:rPr lang="en-US" dirty="0">
                <a:solidFill>
                  <a:schemeClr val="tx2"/>
                </a:solidFill>
              </a:rPr>
              <a:t>RELIABLE</a:t>
            </a:r>
          </a:p>
          <a:p>
            <a:pPr algn="r"/>
            <a:r>
              <a:rPr lang="en-US" dirty="0">
                <a:solidFill>
                  <a:schemeClr val="tx2"/>
                </a:solidFill>
              </a:rPr>
              <a:t>Large volumes of submissions are supported – no matter the size or scale of event.</a:t>
            </a:r>
          </a:p>
          <a:p>
            <a:pPr algn="r"/>
            <a:endParaRPr lang="en-US" dirty="0">
              <a:solidFill>
                <a:schemeClr val="tx2"/>
              </a:solidFill>
            </a:endParaRPr>
          </a:p>
        </p:txBody>
      </p:sp>
    </p:spTree>
    <p:extLst>
      <p:ext uri="{BB962C8B-B14F-4D97-AF65-F5344CB8AC3E}">
        <p14:creationId xmlns:p14="http://schemas.microsoft.com/office/powerpoint/2010/main" val="196326004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tx2">
            <a:lumMod val="50000"/>
          </a:schemeClr>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169515" y="2389352"/>
            <a:ext cx="7179276" cy="1174639"/>
          </a:xfrm>
        </p:spPr>
        <p:txBody>
          <a:bodyPr/>
          <a:lstStyle/>
          <a:p>
            <a:pPr algn="l"/>
            <a:r>
              <a:rPr lang="en-US" dirty="0" smtClean="0">
                <a:solidFill>
                  <a:schemeClr val="bg1"/>
                </a:solidFill>
              </a:rPr>
              <a:t>You will open a window in the PC’s browser that looks exactly like the one that opened on the phone.  </a:t>
            </a:r>
          </a:p>
          <a:p>
            <a:pPr algn="l"/>
            <a:r>
              <a:rPr lang="en-US" dirty="0" smtClean="0">
                <a:solidFill>
                  <a:schemeClr val="bg1"/>
                </a:solidFill>
              </a:rPr>
              <a:t>The rest is the same as the text message.</a:t>
            </a:r>
            <a:endParaRPr lang="en-US" dirty="0">
              <a:solidFill>
                <a:schemeClr val="bg1"/>
              </a:solidFill>
            </a:endParaRPr>
          </a:p>
        </p:txBody>
      </p:sp>
      <p:pic>
        <p:nvPicPr>
          <p:cNvPr id="4" name="Picture 3"/>
          <p:cNvPicPr>
            <a:picLocks noChangeAspect="1"/>
          </p:cNvPicPr>
          <p:nvPr/>
        </p:nvPicPr>
        <p:blipFill rotWithShape="1">
          <a:blip r:embed="rId2">
            <a:extLst>
              <a:ext uri="{28A0092B-C50C-407E-A947-70E740481C1C}">
                <a14:useLocalDpi xmlns:a14="http://schemas.microsoft.com/office/drawing/2010/main" val="0"/>
              </a:ext>
            </a:extLst>
          </a:blip>
          <a:srcRect t="8743" b="5500"/>
          <a:stretch/>
        </p:blipFill>
        <p:spPr>
          <a:xfrm>
            <a:off x="833191" y="290944"/>
            <a:ext cx="3336324" cy="5881255"/>
          </a:xfrm>
          <a:prstGeom prst="rect">
            <a:avLst/>
          </a:prstGeom>
        </p:spPr>
      </p:pic>
    </p:spTree>
    <p:extLst>
      <p:ext uri="{BB962C8B-B14F-4D97-AF65-F5344CB8AC3E}">
        <p14:creationId xmlns:p14="http://schemas.microsoft.com/office/powerpoint/2010/main" val="153663352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tx2">
            <a:lumMod val="50000"/>
          </a:schemeClr>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169514" y="2047010"/>
            <a:ext cx="8022485" cy="1839190"/>
          </a:xfrm>
        </p:spPr>
        <p:txBody>
          <a:bodyPr/>
          <a:lstStyle/>
          <a:p>
            <a:pPr algn="l"/>
            <a:endParaRPr lang="en-US" dirty="0" smtClean="0">
              <a:solidFill>
                <a:schemeClr val="bg1"/>
              </a:solidFill>
            </a:endParaRPr>
          </a:p>
          <a:p>
            <a:pPr algn="l"/>
            <a:r>
              <a:rPr lang="en-US" dirty="0" smtClean="0">
                <a:solidFill>
                  <a:schemeClr val="bg1"/>
                </a:solidFill>
              </a:rPr>
              <a:t>Click on the little window in the middle just like before.</a:t>
            </a:r>
            <a:endParaRPr lang="en-US" dirty="0">
              <a:solidFill>
                <a:schemeClr val="bg1"/>
              </a:solidFill>
            </a:endParaRPr>
          </a:p>
        </p:txBody>
      </p:sp>
      <p:pic>
        <p:nvPicPr>
          <p:cNvPr id="4" name="Picture 3"/>
          <p:cNvPicPr>
            <a:picLocks noChangeAspect="1"/>
          </p:cNvPicPr>
          <p:nvPr/>
        </p:nvPicPr>
        <p:blipFill rotWithShape="1">
          <a:blip r:embed="rId2">
            <a:extLst>
              <a:ext uri="{28A0092B-C50C-407E-A947-70E740481C1C}">
                <a14:useLocalDpi xmlns:a14="http://schemas.microsoft.com/office/drawing/2010/main" val="0"/>
              </a:ext>
            </a:extLst>
          </a:blip>
          <a:srcRect t="8636" b="5757"/>
          <a:stretch/>
        </p:blipFill>
        <p:spPr>
          <a:xfrm>
            <a:off x="833191" y="592282"/>
            <a:ext cx="3336324" cy="5870863"/>
          </a:xfrm>
          <a:prstGeom prst="rect">
            <a:avLst/>
          </a:prstGeom>
        </p:spPr>
      </p:pic>
    </p:spTree>
    <p:extLst>
      <p:ext uri="{BB962C8B-B14F-4D97-AF65-F5344CB8AC3E}">
        <p14:creationId xmlns:p14="http://schemas.microsoft.com/office/powerpoint/2010/main" val="332936321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tx2">
            <a:lumMod val="50000"/>
          </a:schemeClr>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7510549" y="2436668"/>
            <a:ext cx="4602480" cy="1776845"/>
          </a:xfrm>
        </p:spPr>
        <p:txBody>
          <a:bodyPr>
            <a:normAutofit/>
          </a:bodyPr>
          <a:lstStyle/>
          <a:p>
            <a:pPr algn="l"/>
            <a:r>
              <a:rPr lang="en-US" dirty="0" smtClean="0">
                <a:solidFill>
                  <a:schemeClr val="bg1"/>
                </a:solidFill>
              </a:rPr>
              <a:t>This time a different window will  open though, simply navigate to the folder that holds the evidence that you want to upload.</a:t>
            </a:r>
            <a:endParaRPr lang="en-US" dirty="0">
              <a:solidFill>
                <a:schemeClr val="bg1"/>
              </a:solidFill>
            </a:endParaRPr>
          </a:p>
        </p:txBody>
      </p:sp>
      <p:pic>
        <p:nvPicPr>
          <p:cNvPr id="4" name="Picture 3"/>
          <p:cNvPicPr>
            <a:picLocks noChangeAspect="1"/>
          </p:cNvPicPr>
          <p:nvPr/>
        </p:nvPicPr>
        <p:blipFill rotWithShape="1">
          <a:blip r:embed="rId2"/>
          <a:srcRect l="50437" t="6400" r="24662" b="40267"/>
          <a:stretch/>
        </p:blipFill>
        <p:spPr>
          <a:xfrm>
            <a:off x="0" y="1039091"/>
            <a:ext cx="7589520" cy="4572000"/>
          </a:xfrm>
          <a:prstGeom prst="rect">
            <a:avLst/>
          </a:prstGeom>
        </p:spPr>
      </p:pic>
    </p:spTree>
    <p:extLst>
      <p:ext uri="{BB962C8B-B14F-4D97-AF65-F5344CB8AC3E}">
        <p14:creationId xmlns:p14="http://schemas.microsoft.com/office/powerpoint/2010/main" val="202257274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tx2">
            <a:lumMod val="50000"/>
          </a:schemeClr>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9246870" y="2469133"/>
            <a:ext cx="2101921" cy="1174639"/>
          </a:xfrm>
        </p:spPr>
        <p:txBody>
          <a:bodyPr/>
          <a:lstStyle/>
          <a:p>
            <a:r>
              <a:rPr lang="en-US" dirty="0" smtClean="0">
                <a:solidFill>
                  <a:schemeClr val="bg1"/>
                </a:solidFill>
              </a:rPr>
              <a:t>Don’t forget to click SUBMIT when you’re done</a:t>
            </a:r>
            <a:endParaRPr lang="en-US" dirty="0">
              <a:solidFill>
                <a:schemeClr val="bg1"/>
              </a:solidFill>
            </a:endParaRPr>
          </a:p>
        </p:txBody>
      </p:sp>
      <p:pic>
        <p:nvPicPr>
          <p:cNvPr id="4" name="Picture 3"/>
          <p:cNvPicPr>
            <a:picLocks noChangeAspect="1"/>
          </p:cNvPicPr>
          <p:nvPr/>
        </p:nvPicPr>
        <p:blipFill rotWithShape="1">
          <a:blip r:embed="rId2"/>
          <a:srcRect l="50251" t="6933" r="4620" b="3200"/>
          <a:stretch/>
        </p:blipFill>
        <p:spPr>
          <a:xfrm>
            <a:off x="0" y="834790"/>
            <a:ext cx="9246870" cy="5202329"/>
          </a:xfrm>
          <a:prstGeom prst="rect">
            <a:avLst/>
          </a:prstGeom>
        </p:spPr>
      </p:pic>
      <p:sp>
        <p:nvSpPr>
          <p:cNvPr id="5" name="Right Arrow 4"/>
          <p:cNvSpPr/>
          <p:nvPr/>
        </p:nvSpPr>
        <p:spPr>
          <a:xfrm rot="1307434">
            <a:off x="4919823" y="4411453"/>
            <a:ext cx="978408" cy="484632"/>
          </a:xfrm>
          <a:prstGeom prst="rightArrow">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5014494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50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tx2">
            <a:lumMod val="5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Text Placeholder 2"/>
          <p:cNvSpPr>
            <a:spLocks noGrp="1"/>
          </p:cNvSpPr>
          <p:nvPr>
            <p:ph type="body" idx="1"/>
          </p:nvPr>
        </p:nvSpPr>
        <p:spPr/>
        <p:txBody>
          <a:bodyPr/>
          <a:lstStyle/>
          <a:p>
            <a:endParaRPr lang="en-US"/>
          </a:p>
        </p:txBody>
      </p:sp>
      <p:pic>
        <p:nvPicPr>
          <p:cNvPr id="4" name="Picture 3"/>
          <p:cNvPicPr>
            <a:picLocks noChangeAspect="1"/>
          </p:cNvPicPr>
          <p:nvPr/>
        </p:nvPicPr>
        <p:blipFill rotWithShape="1">
          <a:blip r:embed="rId2"/>
          <a:srcRect l="50287" t="7200" b="28933"/>
          <a:stretch/>
        </p:blipFill>
        <p:spPr>
          <a:xfrm>
            <a:off x="536011" y="1699725"/>
            <a:ext cx="11109960" cy="4014336"/>
          </a:xfrm>
          <a:prstGeom prst="rect">
            <a:avLst/>
          </a:prstGeom>
        </p:spPr>
      </p:pic>
      <p:sp>
        <p:nvSpPr>
          <p:cNvPr id="5" name="TextBox 4"/>
          <p:cNvSpPr txBox="1"/>
          <p:nvPr/>
        </p:nvSpPr>
        <p:spPr>
          <a:xfrm>
            <a:off x="1966528" y="614151"/>
            <a:ext cx="8248925" cy="830997"/>
          </a:xfrm>
          <a:prstGeom prst="rect">
            <a:avLst/>
          </a:prstGeom>
          <a:noFill/>
        </p:spPr>
        <p:txBody>
          <a:bodyPr wrap="none" rtlCol="0">
            <a:spAutoFit/>
          </a:bodyPr>
          <a:lstStyle/>
          <a:p>
            <a:r>
              <a:rPr lang="en-US" sz="4800" dirty="0" smtClean="0">
                <a:solidFill>
                  <a:schemeClr val="tx2"/>
                </a:solidFill>
              </a:rPr>
              <a:t>YOU HAVE BEEN SUCCESSFUL</a:t>
            </a:r>
            <a:endParaRPr lang="en-US" sz="4800" dirty="0">
              <a:solidFill>
                <a:schemeClr val="tx2"/>
              </a:solidFill>
            </a:endParaRPr>
          </a:p>
        </p:txBody>
      </p:sp>
    </p:spTree>
    <p:extLst>
      <p:ext uri="{BB962C8B-B14F-4D97-AF65-F5344CB8AC3E}">
        <p14:creationId xmlns:p14="http://schemas.microsoft.com/office/powerpoint/2010/main" val="1091480679"/>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tx2">
            <a:lumMod val="50000"/>
          </a:schemeClr>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833191" y="373516"/>
            <a:ext cx="10515600" cy="1174639"/>
          </a:xfrm>
        </p:spPr>
        <p:txBody>
          <a:bodyPr/>
          <a:lstStyle/>
          <a:p>
            <a:r>
              <a:rPr lang="en-US" dirty="0" smtClean="0"/>
              <a:t>To find the uploaded files just log into the Evidence.com.  Search for the report number that you assigned to the evidence that was uploaded and you will see it in the list.</a:t>
            </a:r>
            <a:endParaRPr lang="en-US" dirty="0"/>
          </a:p>
        </p:txBody>
      </p:sp>
      <p:pic>
        <p:nvPicPr>
          <p:cNvPr id="4" name="Picture 3"/>
          <p:cNvPicPr>
            <a:picLocks noChangeAspect="1"/>
          </p:cNvPicPr>
          <p:nvPr/>
        </p:nvPicPr>
        <p:blipFill rotWithShape="1">
          <a:blip r:embed="rId2"/>
          <a:srcRect l="55275" t="24001" r="18663" b="29333"/>
          <a:stretch/>
        </p:blipFill>
        <p:spPr>
          <a:xfrm>
            <a:off x="1267531" y="1999839"/>
            <a:ext cx="9646920" cy="4858161"/>
          </a:xfrm>
          <a:prstGeom prst="rect">
            <a:avLst/>
          </a:prstGeom>
        </p:spPr>
      </p:pic>
      <p:sp>
        <p:nvSpPr>
          <p:cNvPr id="5" name="Right Arrow 4"/>
          <p:cNvSpPr/>
          <p:nvPr/>
        </p:nvSpPr>
        <p:spPr>
          <a:xfrm rot="1307434">
            <a:off x="555641" y="5253117"/>
            <a:ext cx="978408" cy="484632"/>
          </a:xfrm>
          <a:prstGeom prst="rightArrow">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1219200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100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tx2">
            <a:lumMod val="5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33191" y="213824"/>
            <a:ext cx="10515600" cy="1676400"/>
          </a:xfrm>
        </p:spPr>
        <p:txBody>
          <a:bodyPr/>
          <a:lstStyle/>
          <a:p>
            <a:r>
              <a:rPr lang="en-US" dirty="0" smtClean="0">
                <a:solidFill>
                  <a:schemeClr val="tx2"/>
                </a:solidFill>
              </a:rPr>
              <a:t>Axon Citizen</a:t>
            </a:r>
            <a:endParaRPr lang="en-US" dirty="0">
              <a:solidFill>
                <a:schemeClr val="tx2"/>
              </a:solidFill>
            </a:endParaRPr>
          </a:p>
        </p:txBody>
      </p:sp>
      <p:sp>
        <p:nvSpPr>
          <p:cNvPr id="3" name="Text Placeholder 2"/>
          <p:cNvSpPr>
            <a:spLocks noGrp="1"/>
          </p:cNvSpPr>
          <p:nvPr>
            <p:ph type="body" idx="1"/>
          </p:nvPr>
        </p:nvSpPr>
        <p:spPr>
          <a:xfrm>
            <a:off x="833191" y="2192482"/>
            <a:ext cx="10515600" cy="1828800"/>
          </a:xfrm>
        </p:spPr>
        <p:txBody>
          <a:bodyPr/>
          <a:lstStyle/>
          <a:p>
            <a:pPr algn="l"/>
            <a:r>
              <a:rPr lang="en-US" dirty="0" smtClean="0">
                <a:solidFill>
                  <a:schemeClr val="bg1"/>
                </a:solidFill>
              </a:rPr>
              <a:t>This is available now and can be used today by everyone in our department.  </a:t>
            </a:r>
          </a:p>
          <a:p>
            <a:pPr algn="l"/>
            <a:r>
              <a:rPr lang="en-US" dirty="0" smtClean="0">
                <a:solidFill>
                  <a:schemeClr val="bg1"/>
                </a:solidFill>
              </a:rPr>
              <a:t>Any type of digital file can be uploaded using this system, security camera footage, pictures, cell phone video. </a:t>
            </a:r>
          </a:p>
          <a:p>
            <a:pPr algn="l"/>
            <a:r>
              <a:rPr lang="en-US" dirty="0" smtClean="0">
                <a:solidFill>
                  <a:schemeClr val="bg1"/>
                </a:solidFill>
              </a:rPr>
              <a:t>Once the evidence has been uploaded you will receive an email notifying you of the submission.</a:t>
            </a:r>
            <a:endParaRPr lang="en-US" dirty="0">
              <a:solidFill>
                <a:schemeClr val="bg1"/>
              </a:solidFill>
            </a:endParaRPr>
          </a:p>
        </p:txBody>
      </p:sp>
      <p:sp>
        <p:nvSpPr>
          <p:cNvPr id="4" name="TextBox 3"/>
          <p:cNvSpPr txBox="1"/>
          <p:nvPr/>
        </p:nvSpPr>
        <p:spPr>
          <a:xfrm>
            <a:off x="1853699" y="4021282"/>
            <a:ext cx="8474583" cy="1200329"/>
          </a:xfrm>
          <a:prstGeom prst="rect">
            <a:avLst/>
          </a:prstGeom>
          <a:noFill/>
        </p:spPr>
        <p:txBody>
          <a:bodyPr wrap="square" rtlCol="0">
            <a:spAutoFit/>
          </a:bodyPr>
          <a:lstStyle/>
          <a:p>
            <a:r>
              <a:rPr lang="en-US" dirty="0" smtClean="0">
                <a:solidFill>
                  <a:schemeClr val="tx2"/>
                </a:solidFill>
              </a:rPr>
              <a:t>The city wide link option you saw in the video will be coming later, remember this is just a beta version, not all available options are active yet.</a:t>
            </a:r>
          </a:p>
          <a:p>
            <a:endParaRPr lang="en-US" dirty="0">
              <a:solidFill>
                <a:schemeClr val="tx2"/>
              </a:solidFill>
            </a:endParaRPr>
          </a:p>
          <a:p>
            <a:r>
              <a:rPr lang="en-US" dirty="0" smtClean="0">
                <a:solidFill>
                  <a:schemeClr val="tx2"/>
                </a:solidFill>
              </a:rPr>
              <a:t>Please send issues or recommendations </a:t>
            </a:r>
            <a:r>
              <a:rPr lang="en-US" dirty="0" smtClean="0">
                <a:solidFill>
                  <a:schemeClr val="tx2"/>
                </a:solidFill>
                <a:hlinkClick r:id="rId2"/>
              </a:rPr>
              <a:t>here</a:t>
            </a:r>
            <a:r>
              <a:rPr lang="en-US" dirty="0" smtClean="0">
                <a:solidFill>
                  <a:schemeClr val="tx2"/>
                </a:solidFill>
              </a:rPr>
              <a:t>.</a:t>
            </a:r>
          </a:p>
        </p:txBody>
      </p:sp>
    </p:spTree>
    <p:extLst>
      <p:ext uri="{BB962C8B-B14F-4D97-AF65-F5344CB8AC3E}">
        <p14:creationId xmlns:p14="http://schemas.microsoft.com/office/powerpoint/2010/main" val="310525323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tx2">
            <a:lumMod val="5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Text Placeholder 2"/>
          <p:cNvSpPr>
            <a:spLocks noGrp="1"/>
          </p:cNvSpPr>
          <p:nvPr>
            <p:ph type="body" idx="1"/>
          </p:nvPr>
        </p:nvSpPr>
        <p:spPr/>
        <p:txBody>
          <a:bodyPr/>
          <a:lstStyle/>
          <a:p>
            <a:endParaRPr lang="en-US"/>
          </a:p>
        </p:txBody>
      </p:sp>
      <p:pic>
        <p:nvPicPr>
          <p:cNvPr id="4" name="Axon Citizen">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1" y="0"/>
            <a:ext cx="12191999" cy="6858000"/>
          </a:xfrm>
          <a:prstGeom prst="rect">
            <a:avLst/>
          </a:prstGeom>
        </p:spPr>
      </p:pic>
    </p:spTree>
    <p:extLst>
      <p:ext uri="{BB962C8B-B14F-4D97-AF65-F5344CB8AC3E}">
        <p14:creationId xmlns:p14="http://schemas.microsoft.com/office/powerpoint/2010/main" val="21438650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03486"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tx2">
            <a:lumMod val="50000"/>
          </a:schemeClr>
        </a:solidFill>
        <a:effectLst/>
      </p:bgPr>
    </p:bg>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endParaRPr lang="en-US"/>
          </a:p>
        </p:txBody>
      </p:sp>
      <p:sp>
        <p:nvSpPr>
          <p:cNvPr id="6" name="Text Placeholder 5"/>
          <p:cNvSpPr>
            <a:spLocks noGrp="1"/>
          </p:cNvSpPr>
          <p:nvPr>
            <p:ph type="body" idx="1"/>
          </p:nvPr>
        </p:nvSpPr>
        <p:spPr/>
        <p:txBody>
          <a:bodyPr/>
          <a:lstStyle/>
          <a:p>
            <a:endParaRPr lang="en-US"/>
          </a:p>
        </p:txBody>
      </p:sp>
      <p:pic>
        <p:nvPicPr>
          <p:cNvPr id="4" name="Picture 3"/>
          <p:cNvPicPr>
            <a:picLocks noChangeAspect="1"/>
          </p:cNvPicPr>
          <p:nvPr/>
        </p:nvPicPr>
        <p:blipFill rotWithShape="1">
          <a:blip r:embed="rId2"/>
          <a:srcRect l="50058" t="6776"/>
          <a:stretch/>
        </p:blipFill>
        <p:spPr>
          <a:xfrm>
            <a:off x="-329568" y="0"/>
            <a:ext cx="13062856" cy="6858000"/>
          </a:xfrm>
          <a:prstGeom prst="rect">
            <a:avLst/>
          </a:prstGeom>
        </p:spPr>
      </p:pic>
      <p:sp>
        <p:nvSpPr>
          <p:cNvPr id="7" name="Right Arrow 6"/>
          <p:cNvSpPr/>
          <p:nvPr/>
        </p:nvSpPr>
        <p:spPr>
          <a:xfrm>
            <a:off x="178564" y="1599192"/>
            <a:ext cx="978408" cy="484632"/>
          </a:xfrm>
          <a:prstGeom prst="rightArrow">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p:cNvSpPr txBox="1"/>
          <p:nvPr/>
        </p:nvSpPr>
        <p:spPr>
          <a:xfrm>
            <a:off x="222877" y="2152641"/>
            <a:ext cx="2408032" cy="369332"/>
          </a:xfrm>
          <a:prstGeom prst="rect">
            <a:avLst/>
          </a:prstGeom>
          <a:noFill/>
        </p:spPr>
        <p:txBody>
          <a:bodyPr wrap="none" rtlCol="0">
            <a:spAutoFit/>
          </a:bodyPr>
          <a:lstStyle/>
          <a:p>
            <a:r>
              <a:rPr lang="en-US" dirty="0" smtClean="0"/>
              <a:t>Log in to Evidence.com</a:t>
            </a:r>
            <a:endParaRPr lang="en-US" dirty="0"/>
          </a:p>
        </p:txBody>
      </p:sp>
    </p:spTree>
    <p:extLst>
      <p:ext uri="{BB962C8B-B14F-4D97-AF65-F5344CB8AC3E}">
        <p14:creationId xmlns:p14="http://schemas.microsoft.com/office/powerpoint/2010/main" val="2228477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100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100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ppt_x"/>
                                          </p:val>
                                        </p:tav>
                                        <p:tav tm="100000">
                                          <p:val>
                                            <p:strVal val="#ppt_x"/>
                                          </p:val>
                                        </p:tav>
                                      </p:tavLst>
                                    </p:anim>
                                    <p:anim calcmode="lin" valueType="num">
                                      <p:cBhvr additive="base">
                                        <p:cTn id="1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tx2">
            <a:lumMod val="50000"/>
          </a:schemeClr>
        </a:solid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a:srcRect l="53965" t="6404" r="19384" b="17689"/>
          <a:stretch/>
        </p:blipFill>
        <p:spPr>
          <a:xfrm>
            <a:off x="1812091" y="-35438"/>
            <a:ext cx="8605537" cy="6893439"/>
          </a:xfrm>
          <a:prstGeom prst="rect">
            <a:avLst/>
          </a:prstGeom>
        </p:spPr>
      </p:pic>
      <p:sp>
        <p:nvSpPr>
          <p:cNvPr id="7" name="Right Arrow 6"/>
          <p:cNvSpPr/>
          <p:nvPr/>
        </p:nvSpPr>
        <p:spPr>
          <a:xfrm>
            <a:off x="1322888" y="6097713"/>
            <a:ext cx="978408" cy="484632"/>
          </a:xfrm>
          <a:prstGeom prst="rightArrow">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p:cNvSpPr txBox="1"/>
          <p:nvPr/>
        </p:nvSpPr>
        <p:spPr>
          <a:xfrm>
            <a:off x="4042063" y="6155363"/>
            <a:ext cx="1117614" cy="369332"/>
          </a:xfrm>
          <a:prstGeom prst="rect">
            <a:avLst/>
          </a:prstGeom>
          <a:noFill/>
        </p:spPr>
        <p:txBody>
          <a:bodyPr wrap="none" rtlCol="0">
            <a:spAutoFit/>
          </a:bodyPr>
          <a:lstStyle/>
          <a:p>
            <a:r>
              <a:rPr lang="en-US" dirty="0" smtClean="0">
                <a:solidFill>
                  <a:schemeClr val="tx2"/>
                </a:solidFill>
              </a:rPr>
              <a:t>Click here</a:t>
            </a:r>
            <a:endParaRPr lang="en-US" dirty="0">
              <a:solidFill>
                <a:schemeClr val="tx2"/>
              </a:solidFill>
            </a:endParaRPr>
          </a:p>
        </p:txBody>
      </p:sp>
    </p:spTree>
    <p:extLst>
      <p:ext uri="{BB962C8B-B14F-4D97-AF65-F5344CB8AC3E}">
        <p14:creationId xmlns:p14="http://schemas.microsoft.com/office/powerpoint/2010/main" val="14871048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75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75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ppt_x"/>
                                          </p:val>
                                        </p:tav>
                                        <p:tav tm="100000">
                                          <p:val>
                                            <p:strVal val="#ppt_x"/>
                                          </p:val>
                                        </p:tav>
                                      </p:tavLst>
                                    </p:anim>
                                    <p:anim calcmode="lin" valueType="num">
                                      <p:cBhvr additive="base">
                                        <p:cTn id="12" dur="500" fill="hold"/>
                                        <p:tgtEl>
                                          <p:spTgt spid="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tx2">
            <a:lumMod val="50000"/>
          </a:schemeClr>
        </a:solid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endParaRPr lang="en-US"/>
          </a:p>
        </p:txBody>
      </p:sp>
      <p:pic>
        <p:nvPicPr>
          <p:cNvPr id="6" name="Picture 5"/>
          <p:cNvPicPr>
            <a:picLocks noChangeAspect="1"/>
          </p:cNvPicPr>
          <p:nvPr/>
        </p:nvPicPr>
        <p:blipFill rotWithShape="1">
          <a:blip r:embed="rId2"/>
          <a:srcRect l="53137" t="6933" r="14050" b="1466"/>
          <a:stretch/>
        </p:blipFill>
        <p:spPr>
          <a:xfrm>
            <a:off x="880424" y="0"/>
            <a:ext cx="10468367" cy="6858000"/>
          </a:xfrm>
          <a:prstGeom prst="rect">
            <a:avLst/>
          </a:prstGeom>
        </p:spPr>
      </p:pic>
      <p:sp>
        <p:nvSpPr>
          <p:cNvPr id="5" name="Text Placeholder 4"/>
          <p:cNvSpPr>
            <a:spLocks noGrp="1"/>
          </p:cNvSpPr>
          <p:nvPr>
            <p:ph type="body" idx="1"/>
          </p:nvPr>
        </p:nvSpPr>
        <p:spPr>
          <a:xfrm>
            <a:off x="6177869" y="522133"/>
            <a:ext cx="5218155" cy="6335867"/>
          </a:xfrm>
        </p:spPr>
        <p:txBody>
          <a:bodyPr>
            <a:normAutofit/>
          </a:bodyPr>
          <a:lstStyle/>
          <a:p>
            <a:pPr algn="l"/>
            <a:r>
              <a:rPr lang="en-US" dirty="0" smtClean="0"/>
              <a:t>Complete this form.</a:t>
            </a:r>
          </a:p>
          <a:p>
            <a:pPr algn="l"/>
            <a:r>
              <a:rPr lang="en-US" dirty="0" smtClean="0"/>
              <a:t>The ID is the report number you want.</a:t>
            </a:r>
          </a:p>
          <a:p>
            <a:pPr algn="l"/>
            <a:r>
              <a:rPr lang="en-US" dirty="0" smtClean="0"/>
              <a:t>Choose a category, most likely Criminal.</a:t>
            </a:r>
          </a:p>
          <a:p>
            <a:pPr algn="l"/>
            <a:endParaRPr lang="en-US" dirty="0" smtClean="0"/>
          </a:p>
          <a:p>
            <a:pPr algn="l"/>
            <a:r>
              <a:rPr lang="en-US" dirty="0" smtClean="0"/>
              <a:t>You must add a phone number, this is where the system will text a link for the evidence to be uploaded.</a:t>
            </a:r>
          </a:p>
          <a:p>
            <a:endParaRPr lang="en-US" dirty="0"/>
          </a:p>
          <a:p>
            <a:endParaRPr lang="en-US" dirty="0" smtClean="0"/>
          </a:p>
          <a:p>
            <a:endParaRPr lang="en-US" dirty="0"/>
          </a:p>
          <a:p>
            <a:pPr algn="l"/>
            <a:r>
              <a:rPr lang="en-US" dirty="0" smtClean="0"/>
              <a:t>A middle name is not required  but the name and DOB are important for evidentiary purposes.</a:t>
            </a:r>
          </a:p>
          <a:p>
            <a:pPr algn="l"/>
            <a:endParaRPr lang="en-US" dirty="0">
              <a:solidFill>
                <a:schemeClr val="tx1"/>
              </a:solidFill>
            </a:endParaRPr>
          </a:p>
          <a:p>
            <a:pPr algn="l"/>
            <a:endParaRPr lang="en-US" dirty="0" smtClean="0">
              <a:solidFill>
                <a:schemeClr val="tx1"/>
              </a:solidFill>
            </a:endParaRPr>
          </a:p>
        </p:txBody>
      </p:sp>
    </p:spTree>
    <p:extLst>
      <p:ext uri="{BB962C8B-B14F-4D97-AF65-F5344CB8AC3E}">
        <p14:creationId xmlns:p14="http://schemas.microsoft.com/office/powerpoint/2010/main" val="17342083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tx2">
            <a:lumMod val="50000"/>
          </a:schemeClr>
        </a:solidFill>
        <a:effectLst/>
      </p:bgPr>
    </p:bg>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2"/>
          <a:srcRect l="54337" t="6800" r="10787"/>
          <a:stretch/>
        </p:blipFill>
        <p:spPr>
          <a:xfrm>
            <a:off x="1179927" y="-3214"/>
            <a:ext cx="9822127" cy="6861214"/>
          </a:xfrm>
          <a:prstGeom prst="rect">
            <a:avLst/>
          </a:prstGeom>
        </p:spPr>
      </p:pic>
      <p:sp>
        <p:nvSpPr>
          <p:cNvPr id="3" name="Text Placeholder 2"/>
          <p:cNvSpPr>
            <a:spLocks noGrp="1"/>
          </p:cNvSpPr>
          <p:nvPr>
            <p:ph type="body" idx="1"/>
          </p:nvPr>
        </p:nvSpPr>
        <p:spPr>
          <a:xfrm>
            <a:off x="5455227" y="2628901"/>
            <a:ext cx="5268192" cy="3751028"/>
          </a:xfrm>
        </p:spPr>
        <p:txBody>
          <a:bodyPr/>
          <a:lstStyle/>
          <a:p>
            <a:r>
              <a:rPr lang="en-US" dirty="0" smtClean="0"/>
              <a:t>It should look something like this when complete.  Don’t forget to click SUMBIT at the bottom when you’re done.</a:t>
            </a:r>
            <a:endParaRPr lang="en-US" dirty="0"/>
          </a:p>
        </p:txBody>
      </p:sp>
      <p:sp>
        <p:nvSpPr>
          <p:cNvPr id="6" name="Right Arrow 5"/>
          <p:cNvSpPr/>
          <p:nvPr/>
        </p:nvSpPr>
        <p:spPr>
          <a:xfrm rot="1307434">
            <a:off x="690723" y="6209081"/>
            <a:ext cx="978408" cy="484632"/>
          </a:xfrm>
          <a:prstGeom prst="rightArrow">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995241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100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tx2">
            <a:lumMod val="50000"/>
          </a:schemeClr>
        </a:solid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a:srcRect l="55350" t="11600" r="6962" b="17334"/>
          <a:stretch/>
        </p:blipFill>
        <p:spPr>
          <a:xfrm>
            <a:off x="347416" y="388620"/>
            <a:ext cx="11487150" cy="6092190"/>
          </a:xfrm>
          <a:prstGeom prst="rect">
            <a:avLst/>
          </a:prstGeom>
        </p:spPr>
      </p:pic>
      <p:sp>
        <p:nvSpPr>
          <p:cNvPr id="2" name="Title 1"/>
          <p:cNvSpPr>
            <a:spLocks noGrp="1"/>
          </p:cNvSpPr>
          <p:nvPr>
            <p:ph type="title"/>
          </p:nvPr>
        </p:nvSpPr>
        <p:spPr>
          <a:xfrm>
            <a:off x="835109" y="858061"/>
            <a:ext cx="10515600" cy="1676400"/>
          </a:xfrm>
        </p:spPr>
        <p:txBody>
          <a:bodyPr/>
          <a:lstStyle/>
          <a:p>
            <a:r>
              <a:rPr lang="en-US" dirty="0" smtClean="0">
                <a:solidFill>
                  <a:schemeClr val="tx2"/>
                </a:solidFill>
              </a:rPr>
              <a:t>Congratulations, you have sent the invite</a:t>
            </a:r>
            <a:endParaRPr lang="en-US" dirty="0">
              <a:solidFill>
                <a:schemeClr val="tx2"/>
              </a:solidFill>
            </a:endParaRPr>
          </a:p>
        </p:txBody>
      </p:sp>
    </p:spTree>
    <p:extLst>
      <p:ext uri="{BB962C8B-B14F-4D97-AF65-F5344CB8AC3E}">
        <p14:creationId xmlns:p14="http://schemas.microsoft.com/office/powerpoint/2010/main" val="47356833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tx2">
            <a:lumMod val="50000"/>
          </a:schemeClr>
        </a:solid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a:extLst>
              <a:ext uri="{28A0092B-C50C-407E-A947-70E740481C1C}">
                <a14:useLocalDpi xmlns:a14="http://schemas.microsoft.com/office/drawing/2010/main" val="0"/>
              </a:ext>
            </a:extLst>
          </a:blip>
          <a:srcRect l="-668" t="3000" r="1" b="39334"/>
          <a:stretch/>
        </p:blipFill>
        <p:spPr>
          <a:xfrm>
            <a:off x="3867710" y="1622141"/>
            <a:ext cx="4446561" cy="5235859"/>
          </a:xfrm>
          <a:prstGeom prst="rect">
            <a:avLst/>
          </a:prstGeom>
        </p:spPr>
      </p:pic>
      <p:sp>
        <p:nvSpPr>
          <p:cNvPr id="2" name="Title 1"/>
          <p:cNvSpPr>
            <a:spLocks noGrp="1"/>
          </p:cNvSpPr>
          <p:nvPr>
            <p:ph type="title"/>
          </p:nvPr>
        </p:nvSpPr>
        <p:spPr>
          <a:xfrm>
            <a:off x="833190" y="161869"/>
            <a:ext cx="10515600" cy="1676400"/>
          </a:xfrm>
        </p:spPr>
        <p:txBody>
          <a:bodyPr/>
          <a:lstStyle/>
          <a:p>
            <a:r>
              <a:rPr lang="en-US" dirty="0" smtClean="0">
                <a:solidFill>
                  <a:schemeClr val="tx2"/>
                </a:solidFill>
              </a:rPr>
              <a:t>This is what the text they receive will look like</a:t>
            </a:r>
            <a:endParaRPr lang="en-US" dirty="0">
              <a:solidFill>
                <a:schemeClr val="tx2"/>
              </a:solidFill>
            </a:endParaRPr>
          </a:p>
        </p:txBody>
      </p:sp>
      <p:sp>
        <p:nvSpPr>
          <p:cNvPr id="3" name="Text Placeholder 2"/>
          <p:cNvSpPr>
            <a:spLocks noGrp="1"/>
          </p:cNvSpPr>
          <p:nvPr>
            <p:ph type="body" idx="1"/>
          </p:nvPr>
        </p:nvSpPr>
        <p:spPr>
          <a:xfrm>
            <a:off x="8314270" y="2586176"/>
            <a:ext cx="2294847" cy="1174639"/>
          </a:xfrm>
        </p:spPr>
        <p:txBody>
          <a:bodyPr/>
          <a:lstStyle/>
          <a:p>
            <a:pPr algn="l"/>
            <a:r>
              <a:rPr lang="en-US" dirty="0" smtClean="0">
                <a:solidFill>
                  <a:schemeClr val="bg1"/>
                </a:solidFill>
              </a:rPr>
              <a:t>Just have them click</a:t>
            </a:r>
          </a:p>
          <a:p>
            <a:pPr algn="l"/>
            <a:r>
              <a:rPr lang="en-US" dirty="0" smtClean="0">
                <a:solidFill>
                  <a:schemeClr val="bg1"/>
                </a:solidFill>
              </a:rPr>
              <a:t> on the link</a:t>
            </a:r>
            <a:endParaRPr lang="en-US" dirty="0">
              <a:solidFill>
                <a:schemeClr val="bg1"/>
              </a:solidFill>
            </a:endParaRPr>
          </a:p>
        </p:txBody>
      </p:sp>
    </p:spTree>
    <p:extLst>
      <p:ext uri="{BB962C8B-B14F-4D97-AF65-F5344CB8AC3E}">
        <p14:creationId xmlns:p14="http://schemas.microsoft.com/office/powerpoint/2010/main" val="4047889119"/>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Banded">
  <a:themeElements>
    <a:clrScheme name="Banded">
      <a:dk1>
        <a:srgbClr val="2C2C2C"/>
      </a:dk1>
      <a:lt1>
        <a:srgbClr val="FFFFFF"/>
      </a:lt1>
      <a:dk2>
        <a:srgbClr val="099BDD"/>
      </a:dk2>
      <a:lt2>
        <a:srgbClr val="F2F2F2"/>
      </a:lt2>
      <a:accent1>
        <a:srgbClr val="FFC000"/>
      </a:accent1>
      <a:accent2>
        <a:srgbClr val="A5D028"/>
      </a:accent2>
      <a:accent3>
        <a:srgbClr val="08CC78"/>
      </a:accent3>
      <a:accent4>
        <a:srgbClr val="F24099"/>
      </a:accent4>
      <a:accent5>
        <a:srgbClr val="828288"/>
      </a:accent5>
      <a:accent6>
        <a:srgbClr val="F56617"/>
      </a:accent6>
      <a:hlink>
        <a:srgbClr val="005DBA"/>
      </a:hlink>
      <a:folHlink>
        <a:srgbClr val="6C606A"/>
      </a:folHlink>
    </a:clrScheme>
    <a:fontScheme name="Banded">
      <a:majorFont>
        <a:latin typeface="Corbel" panose="020B0503020204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orbel" panose="020B0503020204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Banded">
      <a:fillStyleLst>
        <a:solidFill>
          <a:schemeClr val="phClr"/>
        </a:solidFill>
        <a:gradFill rotWithShape="1">
          <a:gsLst>
            <a:gs pos="0">
              <a:schemeClr val="phClr">
                <a:tint val="65000"/>
                <a:satMod val="120000"/>
                <a:lumMod val="107000"/>
              </a:schemeClr>
            </a:gs>
            <a:gs pos="50000">
              <a:schemeClr val="phClr">
                <a:tint val="70000"/>
                <a:satMod val="124000"/>
                <a:lumMod val="103000"/>
              </a:schemeClr>
            </a:gs>
            <a:gs pos="100000">
              <a:schemeClr val="phClr">
                <a:tint val="85000"/>
                <a:satMod val="120000"/>
                <a:lumMod val="100000"/>
              </a:schemeClr>
            </a:gs>
          </a:gsLst>
          <a:lin ang="5400000" scaled="0"/>
        </a:gradFill>
        <a:gradFill rotWithShape="1">
          <a:gsLst>
            <a:gs pos="0">
              <a:schemeClr val="phClr">
                <a:tint val="85000"/>
                <a:shade val="98000"/>
                <a:satMod val="110000"/>
                <a:lumMod val="103000"/>
              </a:schemeClr>
            </a:gs>
            <a:gs pos="50000">
              <a:schemeClr val="phClr">
                <a:shade val="85000"/>
                <a:satMod val="105000"/>
                <a:lumMod val="100000"/>
              </a:schemeClr>
            </a:gs>
            <a:gs pos="100000">
              <a:schemeClr val="phClr">
                <a:shade val="60000"/>
                <a:satMod val="120000"/>
                <a:lumMod val="100000"/>
              </a:schemeClr>
            </a:gs>
          </a:gsLst>
          <a:lin ang="5400000" scaled="0"/>
        </a:gradFill>
      </a:fillStyleLst>
      <a:lnStyleLst>
        <a:ln w="9525" cap="flat" cmpd="sng" algn="ctr">
          <a:solidFill>
            <a:schemeClr val="phClr"/>
          </a:solidFill>
          <a:prstDash val="solid"/>
        </a:ln>
        <a:ln w="12700"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50800" dist="15875" dir="5400000" algn="ctr" rotWithShape="0">
              <a:srgbClr val="000000">
                <a:alpha val="68000"/>
              </a:srgbClr>
            </a:outerShdw>
          </a:effectLst>
        </a:effectStyle>
        <a:effectStyle>
          <a:effectLst>
            <a:outerShdw blurRad="88900" dist="27940" dir="5400000" algn="ctr" rotWithShape="0">
              <a:srgbClr val="000000">
                <a:alpha val="63000"/>
              </a:srgbClr>
            </a:outerShdw>
          </a:effectLst>
        </a:effectStyle>
      </a:effectStyleLst>
      <a:bgFillStyleLst>
        <a:solidFill>
          <a:schemeClr val="phClr"/>
        </a:solidFill>
        <a:blipFill rotWithShape="1">
          <a:blip xmlns:r="http://schemas.openxmlformats.org/officeDocument/2006/relationships" r:embed="rId1">
            <a:duotone>
              <a:schemeClr val="phClr"/>
              <a:schemeClr val="phClr">
                <a:shade val="91000"/>
                <a:satMod val="105000"/>
              </a:schemeClr>
            </a:duotone>
          </a:blip>
          <a:tile tx="0" ty="0" sx="100000" sy="100000" flip="none" algn="tl"/>
        </a:blipFill>
        <a:gradFill rotWithShape="1">
          <a:gsLst>
            <a:gs pos="0">
              <a:schemeClr val="phClr">
                <a:tint val="100000"/>
                <a:shade val="0"/>
                <a:satMod val="100000"/>
              </a:schemeClr>
            </a:gs>
            <a:gs pos="100000">
              <a:schemeClr val="phClr">
                <a:shade val="100000"/>
                <a:satMod val="100000"/>
              </a:schemeClr>
            </a:gs>
          </a:gsLst>
          <a:lin ang="5400000" scaled="0"/>
        </a:gradFill>
      </a:bgFillStyleLst>
    </a:fmtScheme>
  </a:themeElements>
  <a:objectDefaults/>
  <a:extraClrSchemeLst/>
  <a:extLst>
    <a:ext uri="{05A4C25C-085E-4340-85A3-A5531E510DB2}">
      <thm15:themeFamily xmlns:thm15="http://schemas.microsoft.com/office/thememl/2012/main" name="Banded" id="{98DFF888-2449-4D28-977C-6306C017633E}" vid="{9792607F-9579-4224-82FF-9C88C3E1E53D}"/>
    </a:ext>
  </a:extLst>
</a:theme>
</file>

<file path=docProps/app.xml><?xml version="1.0" encoding="utf-8"?>
<Properties xmlns="http://schemas.openxmlformats.org/officeDocument/2006/extended-properties" xmlns:vt="http://schemas.openxmlformats.org/officeDocument/2006/docPropsVTypes">
  <Template>TM03090430[[fn=Banded]]</Template>
  <TotalTime>262</TotalTime>
  <Words>843</Words>
  <Application>Microsoft Office PowerPoint</Application>
  <PresentationFormat>Widescreen</PresentationFormat>
  <Paragraphs>73</Paragraphs>
  <Slides>26</Slides>
  <Notes>0</Notes>
  <HiddenSlides>0</HiddenSlides>
  <MMClips>1</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26</vt:i4>
      </vt:variant>
    </vt:vector>
  </HeadingPairs>
  <TitlesOfParts>
    <vt:vector size="29" baseType="lpstr">
      <vt:lpstr>Corbel</vt:lpstr>
      <vt:lpstr>Wingdings</vt:lpstr>
      <vt:lpstr>Banded</vt:lpstr>
      <vt:lpstr>Fort Worth Police Department</vt:lpstr>
      <vt:lpstr>Axon Citizen</vt:lpstr>
      <vt:lpstr>PowerPoint Presentation</vt:lpstr>
      <vt:lpstr>PowerPoint Presentation</vt:lpstr>
      <vt:lpstr>PowerPoint Presentation</vt:lpstr>
      <vt:lpstr>PowerPoint Presentation</vt:lpstr>
      <vt:lpstr>PowerPoint Presentation</vt:lpstr>
      <vt:lpstr>Congratulations, you have sent the invite</vt:lpstr>
      <vt:lpstr>This is what the text they receive will look like</vt:lpstr>
      <vt:lpstr>PowerPoint Presentation</vt:lpstr>
      <vt:lpstr>PowerPoint Presentation</vt:lpstr>
      <vt:lpstr>PowerPoint Presentation</vt:lpstr>
      <vt:lpstr>PowerPoint Presentation</vt:lpstr>
      <vt:lpstr>PowerPoint Presentation</vt:lpstr>
      <vt:lpstr>What you need to know</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Axon Citizen</vt:lpstr>
    </vt:vector>
  </TitlesOfParts>
  <Company>City of Fort Worth</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Garwacki, Jeffrey D.</dc:creator>
  <cp:lastModifiedBy>Garwacki, Jeffrey D.</cp:lastModifiedBy>
  <cp:revision>32</cp:revision>
  <dcterms:created xsi:type="dcterms:W3CDTF">2018-01-25T12:29:04Z</dcterms:created>
  <dcterms:modified xsi:type="dcterms:W3CDTF">2018-01-25T20:28:16Z</dcterms:modified>
</cp:coreProperties>
</file>